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70" r:id="rId3"/>
    <p:sldId id="260" r:id="rId4"/>
    <p:sldId id="265" r:id="rId5"/>
    <p:sldId id="258" r:id="rId6"/>
    <p:sldId id="259" r:id="rId7"/>
    <p:sldId id="271" r:id="rId8"/>
    <p:sldId id="272" r:id="rId9"/>
    <p:sldId id="269" r:id="rId10"/>
    <p:sldId id="262" r:id="rId11"/>
    <p:sldId id="264"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50" d="100"/>
          <a:sy n="150" d="100"/>
        </p:scale>
        <p:origin x="624" y="12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jpeg>
</file>

<file path=ppt/media/image12.jpeg>
</file>

<file path=ppt/media/image13.png>
</file>

<file path=ppt/media/image14.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7CD663-7DE8-47DC-B616-7CC0F13E2A39}" type="datetimeFigureOut">
              <a:rPr lang="zh-CN" altLang="en-US" smtClean="0"/>
              <a:t>2024/4/16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279F27-2122-420F-BE08-8563E5D0CB79}" type="slidenum">
              <a:rPr lang="zh-CN" altLang="en-US" smtClean="0"/>
              <a:t>‹#›</a:t>
            </a:fld>
            <a:endParaRPr lang="zh-CN" altLang="en-US"/>
          </a:p>
        </p:txBody>
      </p:sp>
    </p:spTree>
    <p:extLst>
      <p:ext uri="{BB962C8B-B14F-4D97-AF65-F5344CB8AC3E}">
        <p14:creationId xmlns:p14="http://schemas.microsoft.com/office/powerpoint/2010/main" val="14478574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Hello Instructors! Our topic of the presentation is Navigating the cosmos.</a:t>
            </a:r>
            <a:endParaRPr lang="zh-CN" altLang="en-US" dirty="0"/>
          </a:p>
        </p:txBody>
      </p:sp>
      <p:sp>
        <p:nvSpPr>
          <p:cNvPr id="4" name="灯片编号占位符 3"/>
          <p:cNvSpPr>
            <a:spLocks noGrp="1"/>
          </p:cNvSpPr>
          <p:nvPr>
            <p:ph type="sldNum" sz="quarter" idx="5"/>
          </p:nvPr>
        </p:nvSpPr>
        <p:spPr/>
        <p:txBody>
          <a:bodyPr/>
          <a:lstStyle/>
          <a:p>
            <a:fld id="{5C279F27-2122-420F-BE08-8563E5D0CB79}" type="slidenum">
              <a:rPr lang="zh-CN" altLang="en-US" smtClean="0"/>
              <a:t>1</a:t>
            </a:fld>
            <a:endParaRPr lang="zh-CN" altLang="en-US"/>
          </a:p>
        </p:txBody>
      </p:sp>
    </p:spTree>
    <p:extLst>
      <p:ext uri="{BB962C8B-B14F-4D97-AF65-F5344CB8AC3E}">
        <p14:creationId xmlns:p14="http://schemas.microsoft.com/office/powerpoint/2010/main" val="183671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Our inspiration comes from several famous scientific movies Like dune series, it has space navigator and Spaceship from Star wars series. And we also get inspiration from Elon Musk and his SpaceX company. Space Travel is excited and we want to make some contributions to it.</a:t>
            </a:r>
            <a:endParaRPr lang="zh-CN" altLang="en-US" dirty="0"/>
          </a:p>
        </p:txBody>
      </p:sp>
      <p:sp>
        <p:nvSpPr>
          <p:cNvPr id="4" name="灯片编号占位符 3"/>
          <p:cNvSpPr>
            <a:spLocks noGrp="1"/>
          </p:cNvSpPr>
          <p:nvPr>
            <p:ph type="sldNum" sz="quarter" idx="5"/>
          </p:nvPr>
        </p:nvSpPr>
        <p:spPr/>
        <p:txBody>
          <a:bodyPr/>
          <a:lstStyle/>
          <a:p>
            <a:fld id="{5C279F27-2122-420F-BE08-8563E5D0CB79}" type="slidenum">
              <a:rPr lang="zh-CN" altLang="en-US" smtClean="0"/>
              <a:t>2</a:t>
            </a:fld>
            <a:endParaRPr lang="zh-CN" altLang="en-US"/>
          </a:p>
        </p:txBody>
      </p:sp>
    </p:spTree>
    <p:extLst>
      <p:ext uri="{BB962C8B-B14F-4D97-AF65-F5344CB8AC3E}">
        <p14:creationId xmlns:p14="http://schemas.microsoft.com/office/powerpoint/2010/main" val="14360195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Our universe is super </a:t>
            </a:r>
            <a:r>
              <a:rPr lang="en-US" altLang="zh-CN" dirty="0" err="1"/>
              <a:t>super</a:t>
            </a:r>
            <a:r>
              <a:rPr lang="en-US" altLang="zh-CN" dirty="0"/>
              <a:t> enormous, there are billions of stars in the galaxy. So the first thing we need to do is to pin the position of star in the sky. There are many celestial coordinate system, and we chose the earth to be the origin of the system. Because it is the most easy way to represent</a:t>
            </a:r>
            <a:endParaRPr lang="zh-CN" altLang="en-US" dirty="0"/>
          </a:p>
        </p:txBody>
      </p:sp>
      <p:sp>
        <p:nvSpPr>
          <p:cNvPr id="4" name="灯片编号占位符 3"/>
          <p:cNvSpPr>
            <a:spLocks noGrp="1"/>
          </p:cNvSpPr>
          <p:nvPr>
            <p:ph type="sldNum" sz="quarter" idx="5"/>
          </p:nvPr>
        </p:nvSpPr>
        <p:spPr/>
        <p:txBody>
          <a:bodyPr/>
          <a:lstStyle/>
          <a:p>
            <a:fld id="{5C279F27-2122-420F-BE08-8563E5D0CB79}" type="slidenum">
              <a:rPr lang="zh-CN" altLang="en-US" smtClean="0"/>
              <a:t>3</a:t>
            </a:fld>
            <a:endParaRPr lang="zh-CN" altLang="en-US"/>
          </a:p>
        </p:txBody>
      </p:sp>
    </p:spTree>
    <p:extLst>
      <p:ext uri="{BB962C8B-B14F-4D97-AF65-F5344CB8AC3E}">
        <p14:creationId xmlns:p14="http://schemas.microsoft.com/office/powerpoint/2010/main" val="28110531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6A74F3-6836-8819-434B-DBB3AEC1269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299EA34-0521-6DDB-3A3D-50726E4D5A3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A84C63E-2E64-1BB3-E765-F8FCB54D296F}"/>
              </a:ext>
            </a:extLst>
          </p:cNvPr>
          <p:cNvSpPr>
            <a:spLocks noGrp="1"/>
          </p:cNvSpPr>
          <p:nvPr>
            <p:ph type="body" idx="1"/>
          </p:nvPr>
        </p:nvSpPr>
        <p:spPr/>
        <p:txBody>
          <a:bodyPr/>
          <a:lstStyle/>
          <a:p>
            <a:r>
              <a:rPr lang="en-US" altLang="zh-CN" b="0" i="0" dirty="0">
                <a:solidFill>
                  <a:srgbClr val="ECECEC"/>
                </a:solidFill>
                <a:effectLst/>
                <a:latin typeface="Söhne"/>
              </a:rPr>
              <a:t>The G-band is a specific passband of light that is used in photometric systems to measure the brightness of stars. And its luminosity will also infected by the parallax. </a:t>
            </a:r>
            <a:br>
              <a:rPr lang="en-US" altLang="zh-CN" b="0" i="0" dirty="0">
                <a:solidFill>
                  <a:srgbClr val="ECECEC"/>
                </a:solidFill>
                <a:effectLst/>
                <a:latin typeface="Söhne"/>
              </a:rPr>
            </a:br>
            <a:r>
              <a:rPr lang="en-US" altLang="zh-CN" b="0" i="0" dirty="0">
                <a:solidFill>
                  <a:srgbClr val="ECECEC"/>
                </a:solidFill>
                <a:effectLst/>
                <a:latin typeface="Söhne"/>
              </a:rPr>
              <a:t>Star color will be calculated using the Blue photometer and Red photometer. They measures the brightness of stars in the blue or red parts of the electromagnetic spectrum.</a:t>
            </a:r>
            <a:endParaRPr lang="zh-CN" altLang="en-US" dirty="0"/>
          </a:p>
        </p:txBody>
      </p:sp>
      <p:sp>
        <p:nvSpPr>
          <p:cNvPr id="4" name="灯片编号占位符 3">
            <a:extLst>
              <a:ext uri="{FF2B5EF4-FFF2-40B4-BE49-F238E27FC236}">
                <a16:creationId xmlns:a16="http://schemas.microsoft.com/office/drawing/2014/main" id="{8408434B-94EA-8594-346C-34C4E94FE27E}"/>
              </a:ext>
            </a:extLst>
          </p:cNvPr>
          <p:cNvSpPr>
            <a:spLocks noGrp="1"/>
          </p:cNvSpPr>
          <p:nvPr>
            <p:ph type="sldNum" sz="quarter" idx="5"/>
          </p:nvPr>
        </p:nvSpPr>
        <p:spPr/>
        <p:txBody>
          <a:bodyPr/>
          <a:lstStyle/>
          <a:p>
            <a:fld id="{5C279F27-2122-420F-BE08-8563E5D0CB79}" type="slidenum">
              <a:rPr lang="zh-CN" altLang="en-US" smtClean="0"/>
              <a:t>4</a:t>
            </a:fld>
            <a:endParaRPr lang="zh-CN" altLang="en-US"/>
          </a:p>
        </p:txBody>
      </p:sp>
    </p:spTree>
    <p:extLst>
      <p:ext uri="{BB962C8B-B14F-4D97-AF65-F5344CB8AC3E}">
        <p14:creationId xmlns:p14="http://schemas.microsoft.com/office/powerpoint/2010/main" val="17326050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1" i="0" dirty="0">
                <a:solidFill>
                  <a:srgbClr val="ECECEC"/>
                </a:solidFill>
                <a:effectLst/>
                <a:latin typeface="Söhne"/>
              </a:rPr>
              <a:t>Gaia</a:t>
            </a:r>
            <a:r>
              <a:rPr lang="en-US" altLang="zh-CN" b="0" i="0" dirty="0">
                <a:solidFill>
                  <a:srgbClr val="ECECEC"/>
                </a:solidFill>
                <a:effectLst/>
                <a:latin typeface="Söhne"/>
              </a:rPr>
              <a:t> is a mission by the European Space Agency aimed at creating a precise 3D map of over a billion stars in our galaxy. </a:t>
            </a:r>
            <a:r>
              <a:rPr lang="en-US" altLang="zh-CN" b="1" i="0" dirty="0" err="1">
                <a:solidFill>
                  <a:srgbClr val="ECECEC"/>
                </a:solidFill>
                <a:effectLst/>
                <a:latin typeface="Söhne"/>
              </a:rPr>
              <a:t>Astropy</a:t>
            </a:r>
            <a:r>
              <a:rPr lang="en-US" altLang="zh-CN" b="0" i="0" dirty="0">
                <a:solidFill>
                  <a:srgbClr val="ECECEC"/>
                </a:solidFill>
                <a:effectLst/>
                <a:latin typeface="Söhne"/>
              </a:rPr>
              <a:t> is a Python library used by astronomers for handling data, performing calculations, and analyzing celestial objects.</a:t>
            </a:r>
            <a:endParaRPr lang="zh-CN" altLang="en-US" dirty="0"/>
          </a:p>
        </p:txBody>
      </p:sp>
      <p:sp>
        <p:nvSpPr>
          <p:cNvPr id="4" name="灯片编号占位符 3"/>
          <p:cNvSpPr>
            <a:spLocks noGrp="1"/>
          </p:cNvSpPr>
          <p:nvPr>
            <p:ph type="sldNum" sz="quarter" idx="5"/>
          </p:nvPr>
        </p:nvSpPr>
        <p:spPr/>
        <p:txBody>
          <a:bodyPr/>
          <a:lstStyle/>
          <a:p>
            <a:fld id="{5C279F27-2122-420F-BE08-8563E5D0CB79}" type="slidenum">
              <a:rPr lang="zh-CN" altLang="en-US" smtClean="0"/>
              <a:t>5</a:t>
            </a:fld>
            <a:endParaRPr lang="zh-CN" altLang="en-US"/>
          </a:p>
        </p:txBody>
      </p:sp>
    </p:spTree>
    <p:extLst>
      <p:ext uri="{BB962C8B-B14F-4D97-AF65-F5344CB8AC3E}">
        <p14:creationId xmlns:p14="http://schemas.microsoft.com/office/powerpoint/2010/main" val="30427653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Path connectivity: </a:t>
            </a:r>
            <a:r>
              <a:rPr lang="en-US" altLang="zh-CN" dirty="0">
                <a:solidFill>
                  <a:schemeClr val="bg1"/>
                </a:solidFill>
              </a:rPr>
              <a:t>This will</a:t>
            </a:r>
            <a:r>
              <a:rPr lang="zh-CN" altLang="en-US" dirty="0">
                <a:solidFill>
                  <a:schemeClr val="bg1"/>
                </a:solidFill>
              </a:rPr>
              <a:t> </a:t>
            </a:r>
            <a:r>
              <a:rPr lang="en-US" altLang="zh-CN" dirty="0">
                <a:solidFill>
                  <a:schemeClr val="bg1"/>
                </a:solidFill>
              </a:rPr>
              <a:t>make</a:t>
            </a:r>
            <a:r>
              <a:rPr lang="zh-CN" altLang="en-US" dirty="0">
                <a:solidFill>
                  <a:schemeClr val="bg1"/>
                </a:solidFill>
              </a:rPr>
              <a:t> </a:t>
            </a:r>
            <a:r>
              <a:rPr lang="en-US" altLang="zh-CN" dirty="0">
                <a:solidFill>
                  <a:schemeClr val="bg1"/>
                </a:solidFill>
              </a:rPr>
              <a:t>the</a:t>
            </a:r>
            <a:r>
              <a:rPr lang="zh-CN" altLang="en-US" dirty="0">
                <a:solidFill>
                  <a:schemeClr val="bg1"/>
                </a:solidFill>
              </a:rPr>
              <a:t> </a:t>
            </a:r>
            <a:r>
              <a:rPr lang="en-US" altLang="zh-CN" dirty="0">
                <a:solidFill>
                  <a:schemeClr val="bg1"/>
                </a:solidFill>
              </a:rPr>
              <a:t>graph</a:t>
            </a:r>
            <a:r>
              <a:rPr lang="zh-CN" altLang="en-US" dirty="0">
                <a:solidFill>
                  <a:schemeClr val="bg1"/>
                </a:solidFill>
              </a:rPr>
              <a:t> </a:t>
            </a:r>
            <a:r>
              <a:rPr lang="en-US" altLang="zh-CN" dirty="0">
                <a:solidFill>
                  <a:schemeClr val="bg1"/>
                </a:solidFill>
              </a:rPr>
              <a:t>more readable and will make sure every node is connected.</a:t>
            </a:r>
            <a:endParaRPr lang="zh-CN" altLang="en-US" dirty="0"/>
          </a:p>
        </p:txBody>
      </p:sp>
      <p:sp>
        <p:nvSpPr>
          <p:cNvPr id="4" name="灯片编号占位符 3"/>
          <p:cNvSpPr>
            <a:spLocks noGrp="1"/>
          </p:cNvSpPr>
          <p:nvPr>
            <p:ph type="sldNum" sz="quarter" idx="5"/>
          </p:nvPr>
        </p:nvSpPr>
        <p:spPr/>
        <p:txBody>
          <a:bodyPr/>
          <a:lstStyle/>
          <a:p>
            <a:fld id="{5C279F27-2122-420F-BE08-8563E5D0CB79}" type="slidenum">
              <a:rPr lang="zh-CN" altLang="en-US" smtClean="0"/>
              <a:t>6</a:t>
            </a:fld>
            <a:endParaRPr lang="zh-CN" altLang="en-US"/>
          </a:p>
        </p:txBody>
      </p:sp>
    </p:spTree>
    <p:extLst>
      <p:ext uri="{BB962C8B-B14F-4D97-AF65-F5344CB8AC3E}">
        <p14:creationId xmlns:p14="http://schemas.microsoft.com/office/powerpoint/2010/main" val="4550843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ECECEC"/>
                </a:solidFill>
                <a:effectLst/>
                <a:latin typeface="Söhne"/>
              </a:rPr>
              <a:t>However, A* can be significantly faster in practice due to its use of heuristics, which effectively prune large parts of the search space by estimating the cost to reach the goal from each node.</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5C279F27-2122-420F-BE08-8563E5D0CB79}" type="slidenum">
              <a:rPr lang="zh-CN" altLang="en-US" smtClean="0"/>
              <a:t>9</a:t>
            </a:fld>
            <a:endParaRPr lang="zh-CN" altLang="en-US"/>
          </a:p>
        </p:txBody>
      </p:sp>
    </p:spTree>
    <p:extLst>
      <p:ext uri="{BB962C8B-B14F-4D97-AF65-F5344CB8AC3E}">
        <p14:creationId xmlns:p14="http://schemas.microsoft.com/office/powerpoint/2010/main" val="13699055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434D84-21D4-F0A6-28A8-F58B4D73082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35C4A0D6-41C2-FB98-FFEE-8F176C077C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CEFA8F2-BAD5-2DCD-A084-F620813947EF}"/>
              </a:ext>
            </a:extLst>
          </p:cNvPr>
          <p:cNvSpPr>
            <a:spLocks noGrp="1"/>
          </p:cNvSpPr>
          <p:nvPr>
            <p:ph type="dt" sz="half" idx="10"/>
          </p:nvPr>
        </p:nvSpPr>
        <p:spPr/>
        <p:txBody>
          <a:bodyPr/>
          <a:lstStyle/>
          <a:p>
            <a:fld id="{29AD0471-3C83-44FB-AF95-B7C5070E6FF3}" type="datetimeFigureOut">
              <a:rPr lang="zh-CN" altLang="en-US" smtClean="0"/>
              <a:t>2024/4/16</a:t>
            </a:fld>
            <a:endParaRPr lang="zh-CN" altLang="en-US"/>
          </a:p>
        </p:txBody>
      </p:sp>
      <p:sp>
        <p:nvSpPr>
          <p:cNvPr id="5" name="页脚占位符 4">
            <a:extLst>
              <a:ext uri="{FF2B5EF4-FFF2-40B4-BE49-F238E27FC236}">
                <a16:creationId xmlns:a16="http://schemas.microsoft.com/office/drawing/2014/main" id="{D9AD2508-6056-9780-F013-D520F0912BA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A2441A8-9772-9A0E-9F71-2855FDAF7EA6}"/>
              </a:ext>
            </a:extLst>
          </p:cNvPr>
          <p:cNvSpPr>
            <a:spLocks noGrp="1"/>
          </p:cNvSpPr>
          <p:nvPr>
            <p:ph type="sldNum" sz="quarter" idx="12"/>
          </p:nvPr>
        </p:nvSpPr>
        <p:spPr/>
        <p:txBody>
          <a:body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3891732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8635E2-0BC2-CED9-9726-DCE63B495B36}"/>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FB58CC61-00E3-6A81-E60A-994C5DFBA4C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87AC302-697F-0685-516C-BD4C6413BDBE}"/>
              </a:ext>
            </a:extLst>
          </p:cNvPr>
          <p:cNvSpPr>
            <a:spLocks noGrp="1"/>
          </p:cNvSpPr>
          <p:nvPr>
            <p:ph type="dt" sz="half" idx="10"/>
          </p:nvPr>
        </p:nvSpPr>
        <p:spPr/>
        <p:txBody>
          <a:bodyPr/>
          <a:lstStyle/>
          <a:p>
            <a:fld id="{29AD0471-3C83-44FB-AF95-B7C5070E6FF3}" type="datetimeFigureOut">
              <a:rPr lang="zh-CN" altLang="en-US" smtClean="0"/>
              <a:t>2024/4/16</a:t>
            </a:fld>
            <a:endParaRPr lang="zh-CN" altLang="en-US"/>
          </a:p>
        </p:txBody>
      </p:sp>
      <p:sp>
        <p:nvSpPr>
          <p:cNvPr id="5" name="页脚占位符 4">
            <a:extLst>
              <a:ext uri="{FF2B5EF4-FFF2-40B4-BE49-F238E27FC236}">
                <a16:creationId xmlns:a16="http://schemas.microsoft.com/office/drawing/2014/main" id="{07F43823-F29A-27C7-E9F8-47CB0699460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2DFC9E0-F64F-BF7B-92F2-E2D1E873229E}"/>
              </a:ext>
            </a:extLst>
          </p:cNvPr>
          <p:cNvSpPr>
            <a:spLocks noGrp="1"/>
          </p:cNvSpPr>
          <p:nvPr>
            <p:ph type="sldNum" sz="quarter" idx="12"/>
          </p:nvPr>
        </p:nvSpPr>
        <p:spPr/>
        <p:txBody>
          <a:body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2744096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3F20C89-620E-D4B4-FFA5-9D1BBEBC551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F412378A-D8D9-B8D4-8BAC-936679DD71D5}"/>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0BF098E-E831-87F6-CF83-3FF30EDE1DB5}"/>
              </a:ext>
            </a:extLst>
          </p:cNvPr>
          <p:cNvSpPr>
            <a:spLocks noGrp="1"/>
          </p:cNvSpPr>
          <p:nvPr>
            <p:ph type="dt" sz="half" idx="10"/>
          </p:nvPr>
        </p:nvSpPr>
        <p:spPr/>
        <p:txBody>
          <a:bodyPr/>
          <a:lstStyle/>
          <a:p>
            <a:fld id="{29AD0471-3C83-44FB-AF95-B7C5070E6FF3}" type="datetimeFigureOut">
              <a:rPr lang="zh-CN" altLang="en-US" smtClean="0"/>
              <a:t>2024/4/16</a:t>
            </a:fld>
            <a:endParaRPr lang="zh-CN" altLang="en-US"/>
          </a:p>
        </p:txBody>
      </p:sp>
      <p:sp>
        <p:nvSpPr>
          <p:cNvPr id="5" name="页脚占位符 4">
            <a:extLst>
              <a:ext uri="{FF2B5EF4-FFF2-40B4-BE49-F238E27FC236}">
                <a16:creationId xmlns:a16="http://schemas.microsoft.com/office/drawing/2014/main" id="{67805ECE-748A-0F6C-7387-4BBFDC47B69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D1A77DD-CFF9-9725-584C-8F80C03A6BAF}"/>
              </a:ext>
            </a:extLst>
          </p:cNvPr>
          <p:cNvSpPr>
            <a:spLocks noGrp="1"/>
          </p:cNvSpPr>
          <p:nvPr>
            <p:ph type="sldNum" sz="quarter" idx="12"/>
          </p:nvPr>
        </p:nvSpPr>
        <p:spPr/>
        <p:txBody>
          <a:body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1244024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386D2D-342F-A672-7ADB-1DF646E094F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F60373A-9F63-1642-3F26-721994923544}"/>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ECEF1BA-5A22-161E-F8CC-53B89B2DC574}"/>
              </a:ext>
            </a:extLst>
          </p:cNvPr>
          <p:cNvSpPr>
            <a:spLocks noGrp="1"/>
          </p:cNvSpPr>
          <p:nvPr>
            <p:ph type="dt" sz="half" idx="10"/>
          </p:nvPr>
        </p:nvSpPr>
        <p:spPr/>
        <p:txBody>
          <a:bodyPr/>
          <a:lstStyle/>
          <a:p>
            <a:fld id="{29AD0471-3C83-44FB-AF95-B7C5070E6FF3}" type="datetimeFigureOut">
              <a:rPr lang="zh-CN" altLang="en-US" smtClean="0"/>
              <a:t>2024/4/16</a:t>
            </a:fld>
            <a:endParaRPr lang="zh-CN" altLang="en-US"/>
          </a:p>
        </p:txBody>
      </p:sp>
      <p:sp>
        <p:nvSpPr>
          <p:cNvPr id="5" name="页脚占位符 4">
            <a:extLst>
              <a:ext uri="{FF2B5EF4-FFF2-40B4-BE49-F238E27FC236}">
                <a16:creationId xmlns:a16="http://schemas.microsoft.com/office/drawing/2014/main" id="{CB40FFE1-E402-15A1-5425-7CE9E2CFB3B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4525990-A72F-4EEA-B727-4A17C44C5B44}"/>
              </a:ext>
            </a:extLst>
          </p:cNvPr>
          <p:cNvSpPr>
            <a:spLocks noGrp="1"/>
          </p:cNvSpPr>
          <p:nvPr>
            <p:ph type="sldNum" sz="quarter" idx="12"/>
          </p:nvPr>
        </p:nvSpPr>
        <p:spPr/>
        <p:txBody>
          <a:body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3549082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BF4224-5CCF-8760-4834-3C5E30CE1DD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4BDBFC4-495E-DEDC-6888-DE734DB990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0623B96-C35B-BB12-906B-98FA01BA3572}"/>
              </a:ext>
            </a:extLst>
          </p:cNvPr>
          <p:cNvSpPr>
            <a:spLocks noGrp="1"/>
          </p:cNvSpPr>
          <p:nvPr>
            <p:ph type="dt" sz="half" idx="10"/>
          </p:nvPr>
        </p:nvSpPr>
        <p:spPr/>
        <p:txBody>
          <a:bodyPr/>
          <a:lstStyle/>
          <a:p>
            <a:fld id="{29AD0471-3C83-44FB-AF95-B7C5070E6FF3}" type="datetimeFigureOut">
              <a:rPr lang="zh-CN" altLang="en-US" smtClean="0"/>
              <a:t>2024/4/16</a:t>
            </a:fld>
            <a:endParaRPr lang="zh-CN" altLang="en-US"/>
          </a:p>
        </p:txBody>
      </p:sp>
      <p:sp>
        <p:nvSpPr>
          <p:cNvPr id="5" name="页脚占位符 4">
            <a:extLst>
              <a:ext uri="{FF2B5EF4-FFF2-40B4-BE49-F238E27FC236}">
                <a16:creationId xmlns:a16="http://schemas.microsoft.com/office/drawing/2014/main" id="{8B2EB546-530F-5BD9-89BB-8CDA8E609C5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BF37C35-1AE1-9FC3-B2D4-2FD28AE36380}"/>
              </a:ext>
            </a:extLst>
          </p:cNvPr>
          <p:cNvSpPr>
            <a:spLocks noGrp="1"/>
          </p:cNvSpPr>
          <p:nvPr>
            <p:ph type="sldNum" sz="quarter" idx="12"/>
          </p:nvPr>
        </p:nvSpPr>
        <p:spPr/>
        <p:txBody>
          <a:body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2303054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C605D5-F683-487E-D795-684B8F4866A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596FB7D-2CF8-8FB2-8FF1-13A69BB3A82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746B480B-12DF-8B77-4591-4FAD262C0353}"/>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580191EC-A532-2F36-F2D1-E910C86289CD}"/>
              </a:ext>
            </a:extLst>
          </p:cNvPr>
          <p:cNvSpPr>
            <a:spLocks noGrp="1"/>
          </p:cNvSpPr>
          <p:nvPr>
            <p:ph type="dt" sz="half" idx="10"/>
          </p:nvPr>
        </p:nvSpPr>
        <p:spPr/>
        <p:txBody>
          <a:bodyPr/>
          <a:lstStyle/>
          <a:p>
            <a:fld id="{29AD0471-3C83-44FB-AF95-B7C5070E6FF3}" type="datetimeFigureOut">
              <a:rPr lang="zh-CN" altLang="en-US" smtClean="0"/>
              <a:t>2024/4/16</a:t>
            </a:fld>
            <a:endParaRPr lang="zh-CN" altLang="en-US"/>
          </a:p>
        </p:txBody>
      </p:sp>
      <p:sp>
        <p:nvSpPr>
          <p:cNvPr id="6" name="页脚占位符 5">
            <a:extLst>
              <a:ext uri="{FF2B5EF4-FFF2-40B4-BE49-F238E27FC236}">
                <a16:creationId xmlns:a16="http://schemas.microsoft.com/office/drawing/2014/main" id="{FEA9FFDA-9690-5180-EF17-39FF3D59F10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CCC8371-3E15-D970-B9CE-F8D2BF983E76}"/>
              </a:ext>
            </a:extLst>
          </p:cNvPr>
          <p:cNvSpPr>
            <a:spLocks noGrp="1"/>
          </p:cNvSpPr>
          <p:nvPr>
            <p:ph type="sldNum" sz="quarter" idx="12"/>
          </p:nvPr>
        </p:nvSpPr>
        <p:spPr/>
        <p:txBody>
          <a:body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1217625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694FDA-D6E7-3CF6-386B-11678C20273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9052596-5610-A5F2-AF1D-0B24AC4922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6D00DE28-BF3C-ACB9-F85E-859BF113531E}"/>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6517A4CC-E126-1E1E-7C5F-9CC637A57F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1C113111-786C-8943-7A2E-6BB851C98E84}"/>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7C5E1056-2FBF-D615-6A25-9B7D62F44959}"/>
              </a:ext>
            </a:extLst>
          </p:cNvPr>
          <p:cNvSpPr>
            <a:spLocks noGrp="1"/>
          </p:cNvSpPr>
          <p:nvPr>
            <p:ph type="dt" sz="half" idx="10"/>
          </p:nvPr>
        </p:nvSpPr>
        <p:spPr/>
        <p:txBody>
          <a:bodyPr/>
          <a:lstStyle/>
          <a:p>
            <a:fld id="{29AD0471-3C83-44FB-AF95-B7C5070E6FF3}" type="datetimeFigureOut">
              <a:rPr lang="zh-CN" altLang="en-US" smtClean="0"/>
              <a:t>2024/4/16</a:t>
            </a:fld>
            <a:endParaRPr lang="zh-CN" altLang="en-US"/>
          </a:p>
        </p:txBody>
      </p:sp>
      <p:sp>
        <p:nvSpPr>
          <p:cNvPr id="8" name="页脚占位符 7">
            <a:extLst>
              <a:ext uri="{FF2B5EF4-FFF2-40B4-BE49-F238E27FC236}">
                <a16:creationId xmlns:a16="http://schemas.microsoft.com/office/drawing/2014/main" id="{A4B61B8D-20C6-A22A-A8CC-922E330B9C2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7280C983-BA93-F9FD-4074-EC04E94726B2}"/>
              </a:ext>
            </a:extLst>
          </p:cNvPr>
          <p:cNvSpPr>
            <a:spLocks noGrp="1"/>
          </p:cNvSpPr>
          <p:nvPr>
            <p:ph type="sldNum" sz="quarter" idx="12"/>
          </p:nvPr>
        </p:nvSpPr>
        <p:spPr/>
        <p:txBody>
          <a:body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42936763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2163D-D93E-E2E1-32D4-130464F8448C}"/>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108E65D-3B46-F9D0-4CAA-3E7EC69F9F55}"/>
              </a:ext>
            </a:extLst>
          </p:cNvPr>
          <p:cNvSpPr>
            <a:spLocks noGrp="1"/>
          </p:cNvSpPr>
          <p:nvPr>
            <p:ph type="dt" sz="half" idx="10"/>
          </p:nvPr>
        </p:nvSpPr>
        <p:spPr/>
        <p:txBody>
          <a:bodyPr/>
          <a:lstStyle/>
          <a:p>
            <a:fld id="{29AD0471-3C83-44FB-AF95-B7C5070E6FF3}" type="datetimeFigureOut">
              <a:rPr lang="zh-CN" altLang="en-US" smtClean="0"/>
              <a:t>2024/4/16</a:t>
            </a:fld>
            <a:endParaRPr lang="zh-CN" altLang="en-US"/>
          </a:p>
        </p:txBody>
      </p:sp>
      <p:sp>
        <p:nvSpPr>
          <p:cNvPr id="4" name="页脚占位符 3">
            <a:extLst>
              <a:ext uri="{FF2B5EF4-FFF2-40B4-BE49-F238E27FC236}">
                <a16:creationId xmlns:a16="http://schemas.microsoft.com/office/drawing/2014/main" id="{0D42436B-2166-3375-7C7E-352699BBCEC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7B83E11-7F9C-A86B-1C54-D935FB9E6C4A}"/>
              </a:ext>
            </a:extLst>
          </p:cNvPr>
          <p:cNvSpPr>
            <a:spLocks noGrp="1"/>
          </p:cNvSpPr>
          <p:nvPr>
            <p:ph type="sldNum" sz="quarter" idx="12"/>
          </p:nvPr>
        </p:nvSpPr>
        <p:spPr/>
        <p:txBody>
          <a:body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2110274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F67DBDA-045F-48EE-5F99-118D9AF4AC3C}"/>
              </a:ext>
            </a:extLst>
          </p:cNvPr>
          <p:cNvSpPr>
            <a:spLocks noGrp="1"/>
          </p:cNvSpPr>
          <p:nvPr>
            <p:ph type="dt" sz="half" idx="10"/>
          </p:nvPr>
        </p:nvSpPr>
        <p:spPr/>
        <p:txBody>
          <a:bodyPr/>
          <a:lstStyle/>
          <a:p>
            <a:fld id="{29AD0471-3C83-44FB-AF95-B7C5070E6FF3}" type="datetimeFigureOut">
              <a:rPr lang="zh-CN" altLang="en-US" smtClean="0"/>
              <a:t>2024/4/16</a:t>
            </a:fld>
            <a:endParaRPr lang="zh-CN" altLang="en-US"/>
          </a:p>
        </p:txBody>
      </p:sp>
      <p:sp>
        <p:nvSpPr>
          <p:cNvPr id="3" name="页脚占位符 2">
            <a:extLst>
              <a:ext uri="{FF2B5EF4-FFF2-40B4-BE49-F238E27FC236}">
                <a16:creationId xmlns:a16="http://schemas.microsoft.com/office/drawing/2014/main" id="{47BECE3F-7AE6-A361-5B00-0026313C1F6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C1C3F3A1-327E-7F9F-CC85-55E438A2CF54}"/>
              </a:ext>
            </a:extLst>
          </p:cNvPr>
          <p:cNvSpPr>
            <a:spLocks noGrp="1"/>
          </p:cNvSpPr>
          <p:nvPr>
            <p:ph type="sldNum" sz="quarter" idx="12"/>
          </p:nvPr>
        </p:nvSpPr>
        <p:spPr/>
        <p:txBody>
          <a:body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2263389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5BFA17-6ED6-A752-E9CD-91477D8A7DA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AA3506CD-9338-CEA4-D31F-9282E1A349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EE2D88F-92CF-1F89-A1C3-F919EE2E3C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ACFA9CD-218A-0F74-0B74-B04D44BF3F43}"/>
              </a:ext>
            </a:extLst>
          </p:cNvPr>
          <p:cNvSpPr>
            <a:spLocks noGrp="1"/>
          </p:cNvSpPr>
          <p:nvPr>
            <p:ph type="dt" sz="half" idx="10"/>
          </p:nvPr>
        </p:nvSpPr>
        <p:spPr/>
        <p:txBody>
          <a:bodyPr/>
          <a:lstStyle/>
          <a:p>
            <a:fld id="{29AD0471-3C83-44FB-AF95-B7C5070E6FF3}" type="datetimeFigureOut">
              <a:rPr lang="zh-CN" altLang="en-US" smtClean="0"/>
              <a:t>2024/4/16</a:t>
            </a:fld>
            <a:endParaRPr lang="zh-CN" altLang="en-US"/>
          </a:p>
        </p:txBody>
      </p:sp>
      <p:sp>
        <p:nvSpPr>
          <p:cNvPr id="6" name="页脚占位符 5">
            <a:extLst>
              <a:ext uri="{FF2B5EF4-FFF2-40B4-BE49-F238E27FC236}">
                <a16:creationId xmlns:a16="http://schemas.microsoft.com/office/drawing/2014/main" id="{CD7C6C71-6119-455D-6D1E-EBF85A387D7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8183A18-3D01-370A-296A-51D132384F7E}"/>
              </a:ext>
            </a:extLst>
          </p:cNvPr>
          <p:cNvSpPr>
            <a:spLocks noGrp="1"/>
          </p:cNvSpPr>
          <p:nvPr>
            <p:ph type="sldNum" sz="quarter" idx="12"/>
          </p:nvPr>
        </p:nvSpPr>
        <p:spPr/>
        <p:txBody>
          <a:body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3582452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22DDC0-D05B-7EAD-F62B-EBF9470BF3C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FB2AAC1-127F-7804-FF48-896A353812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4EE0BF9-1114-F63E-447B-5946D69986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506E0B9-BFF0-A148-F971-3F247A7F992B}"/>
              </a:ext>
            </a:extLst>
          </p:cNvPr>
          <p:cNvSpPr>
            <a:spLocks noGrp="1"/>
          </p:cNvSpPr>
          <p:nvPr>
            <p:ph type="dt" sz="half" idx="10"/>
          </p:nvPr>
        </p:nvSpPr>
        <p:spPr/>
        <p:txBody>
          <a:bodyPr/>
          <a:lstStyle/>
          <a:p>
            <a:fld id="{29AD0471-3C83-44FB-AF95-B7C5070E6FF3}" type="datetimeFigureOut">
              <a:rPr lang="zh-CN" altLang="en-US" smtClean="0"/>
              <a:t>2024/4/16</a:t>
            </a:fld>
            <a:endParaRPr lang="zh-CN" altLang="en-US"/>
          </a:p>
        </p:txBody>
      </p:sp>
      <p:sp>
        <p:nvSpPr>
          <p:cNvPr id="6" name="页脚占位符 5">
            <a:extLst>
              <a:ext uri="{FF2B5EF4-FFF2-40B4-BE49-F238E27FC236}">
                <a16:creationId xmlns:a16="http://schemas.microsoft.com/office/drawing/2014/main" id="{8ABC36E6-542D-1C87-D488-337AF3D3AB5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97EC1FB-7381-D48F-389D-9545C6409769}"/>
              </a:ext>
            </a:extLst>
          </p:cNvPr>
          <p:cNvSpPr>
            <a:spLocks noGrp="1"/>
          </p:cNvSpPr>
          <p:nvPr>
            <p:ph type="sldNum" sz="quarter" idx="12"/>
          </p:nvPr>
        </p:nvSpPr>
        <p:spPr/>
        <p:txBody>
          <a:body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3046090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A8D6F97-474D-36C9-9385-BD355B75B1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1F9535B8-151A-6BF4-27F0-A8ADB4CE31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ADE2E97-8433-49DE-D3EE-8129CF2090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AD0471-3C83-44FB-AF95-B7C5070E6FF3}" type="datetimeFigureOut">
              <a:rPr lang="zh-CN" altLang="en-US" smtClean="0"/>
              <a:t>2024/4/16</a:t>
            </a:fld>
            <a:endParaRPr lang="zh-CN" altLang="en-US"/>
          </a:p>
        </p:txBody>
      </p:sp>
      <p:sp>
        <p:nvSpPr>
          <p:cNvPr id="5" name="页脚占位符 4">
            <a:extLst>
              <a:ext uri="{FF2B5EF4-FFF2-40B4-BE49-F238E27FC236}">
                <a16:creationId xmlns:a16="http://schemas.microsoft.com/office/drawing/2014/main" id="{9FFB6B79-1151-9E92-9BA3-CA9F6EEEEB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F403ECD-0444-0037-7F91-8D67042248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06F0EC-3376-46FD-AEE9-1E91F352F35A}" type="slidenum">
              <a:rPr lang="zh-CN" altLang="en-US" smtClean="0"/>
              <a:t>‹#›</a:t>
            </a:fld>
            <a:endParaRPr lang="zh-CN" altLang="en-US"/>
          </a:p>
        </p:txBody>
      </p:sp>
    </p:spTree>
    <p:extLst>
      <p:ext uri="{BB962C8B-B14F-4D97-AF65-F5344CB8AC3E}">
        <p14:creationId xmlns:p14="http://schemas.microsoft.com/office/powerpoint/2010/main" val="5605365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Download wallpaper: Travel into space 2560x1440">
            <a:extLst>
              <a:ext uri="{FF2B5EF4-FFF2-40B4-BE49-F238E27FC236}">
                <a16:creationId xmlns:a16="http://schemas.microsoft.com/office/drawing/2014/main" id="{AB20B033-4A85-E1B7-515F-43BB5EB569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a:extLst>
              <a:ext uri="{FF2B5EF4-FFF2-40B4-BE49-F238E27FC236}">
                <a16:creationId xmlns:a16="http://schemas.microsoft.com/office/drawing/2014/main" id="{83E5A586-CA53-ACDF-CD91-DA3DA8A92AC4}"/>
              </a:ext>
            </a:extLst>
          </p:cNvPr>
          <p:cNvSpPr/>
          <p:nvPr/>
        </p:nvSpPr>
        <p:spPr>
          <a:xfrm>
            <a:off x="-99059" y="0"/>
            <a:ext cx="5547359" cy="6908800"/>
          </a:xfrm>
          <a:prstGeom prst="rect">
            <a:avLst/>
          </a:prstGeom>
          <a:gradFill flip="none" rotWithShape="1">
            <a:gsLst>
              <a:gs pos="0">
                <a:schemeClr val="tx1">
                  <a:alpha val="0"/>
                </a:schemeClr>
              </a:gs>
              <a:gs pos="100000">
                <a:schemeClr val="tx1"/>
              </a:gs>
            </a:gsLst>
            <a:lin ang="10800000" scaled="1"/>
            <a:tileRect/>
          </a:gra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A5A9C76B-45B3-4277-133B-03117D4320A4}"/>
              </a:ext>
            </a:extLst>
          </p:cNvPr>
          <p:cNvSpPr/>
          <p:nvPr/>
        </p:nvSpPr>
        <p:spPr>
          <a:xfrm>
            <a:off x="-573405" y="1699766"/>
            <a:ext cx="8663939" cy="3046988"/>
          </a:xfrm>
          <a:prstGeom prst="rect">
            <a:avLst/>
          </a:prstGeom>
          <a:noFill/>
        </p:spPr>
        <p:txBody>
          <a:bodyPr wrap="square" lIns="91440" tIns="45720" rIns="91440" bIns="45720">
            <a:spAutoFit/>
            <a:scene3d>
              <a:camera prst="perspectiveContrastingRightFacing"/>
              <a:lightRig rig="soft" dir="t">
                <a:rot lat="0" lon="0" rev="15600000"/>
              </a:lightRig>
            </a:scene3d>
            <a:sp3d extrusionH="57150" prstMaterial="softEdge">
              <a:bevelT w="25400" h="38100"/>
            </a:sp3d>
          </a:bodyPr>
          <a:lstStyle/>
          <a:p>
            <a:pPr algn="ctr"/>
            <a:r>
              <a:rPr lang="en-US" altLang="zh-CN" sz="9600" b="1" dirty="0">
                <a:ln w="6600">
                  <a:solidFill>
                    <a:schemeClr val="accent2"/>
                  </a:solidFill>
                  <a:prstDash val="solid"/>
                </a:ln>
                <a:solidFill>
                  <a:srgbClr val="FFFFFF"/>
                </a:solidFill>
                <a:effectLst>
                  <a:outerShdw dist="38100" dir="2700000" algn="tl" rotWithShape="0">
                    <a:schemeClr val="accent2"/>
                  </a:outerShdw>
                </a:effectLst>
                <a:latin typeface="Cascadia Code" panose="020B0609020000020004" pitchFamily="49" charset="0"/>
                <a:cs typeface="Cascadia Code" panose="020B0609020000020004" pitchFamily="49" charset="0"/>
              </a:rPr>
              <a:t>Navigating</a:t>
            </a:r>
          </a:p>
          <a:p>
            <a:pPr algn="ctr"/>
            <a:r>
              <a:rPr lang="en-US" altLang="zh-CN" sz="9600" b="1" dirty="0">
                <a:ln w="6600">
                  <a:solidFill>
                    <a:schemeClr val="accent2"/>
                  </a:solidFill>
                  <a:prstDash val="solid"/>
                </a:ln>
                <a:solidFill>
                  <a:srgbClr val="FFFFFF"/>
                </a:solidFill>
                <a:effectLst>
                  <a:outerShdw dist="38100" dir="2700000" algn="tl" rotWithShape="0">
                    <a:schemeClr val="accent2"/>
                  </a:outerShdw>
                </a:effectLst>
                <a:latin typeface="Cascadia Code" panose="020B0609020000020004" pitchFamily="49" charset="0"/>
                <a:cs typeface="Cascadia Code" panose="020B0609020000020004" pitchFamily="49" charset="0"/>
              </a:rPr>
              <a:t>the Cosmos</a:t>
            </a:r>
            <a:endParaRPr lang="zh-CN" altLang="en-US" sz="9600" b="1" dirty="0">
              <a:ln w="6600">
                <a:solidFill>
                  <a:schemeClr val="accent2"/>
                </a:solidFill>
                <a:prstDash val="solid"/>
              </a:ln>
              <a:solidFill>
                <a:srgbClr val="FFFFFF"/>
              </a:solidFill>
              <a:effectLst>
                <a:outerShdw dist="38100" dir="2700000" algn="tl" rotWithShape="0">
                  <a:schemeClr val="accent2"/>
                </a:outerShdw>
              </a:effectLst>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27885660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78BFEF-82CA-C83F-4812-9288933550F2}"/>
              </a:ext>
            </a:extLst>
          </p:cNvPr>
          <p:cNvSpPr>
            <a:spLocks noGrp="1"/>
          </p:cNvSpPr>
          <p:nvPr>
            <p:ph type="title"/>
          </p:nvPr>
        </p:nvSpPr>
        <p:spPr/>
        <p:txBody>
          <a:bodyPr/>
          <a:lstStyle/>
          <a:p>
            <a:r>
              <a:rPr lang="en-US" altLang="zh-CN" dirty="0">
                <a:solidFill>
                  <a:schemeClr val="bg1"/>
                </a:solidFill>
              </a:rPr>
              <a:t>Star Traversal</a:t>
            </a:r>
            <a:endParaRPr lang="zh-CN" altLang="en-US" dirty="0">
              <a:solidFill>
                <a:schemeClr val="bg1"/>
              </a:solidFill>
            </a:endParaRPr>
          </a:p>
        </p:txBody>
      </p:sp>
      <p:sp>
        <p:nvSpPr>
          <p:cNvPr id="7" name="文本框 6">
            <a:extLst>
              <a:ext uri="{FF2B5EF4-FFF2-40B4-BE49-F238E27FC236}">
                <a16:creationId xmlns:a16="http://schemas.microsoft.com/office/drawing/2014/main" id="{26DE2204-007E-6612-7A48-073C040E6E9A}"/>
              </a:ext>
            </a:extLst>
          </p:cNvPr>
          <p:cNvSpPr txBox="1"/>
          <p:nvPr/>
        </p:nvSpPr>
        <p:spPr>
          <a:xfrm>
            <a:off x="6347460" y="610076"/>
            <a:ext cx="6096000" cy="6001643"/>
          </a:xfrm>
          <a:prstGeom prst="rect">
            <a:avLst/>
          </a:prstGeom>
          <a:noFill/>
        </p:spPr>
        <p:txBody>
          <a:bodyPr wrap="square">
            <a:spAutoFit/>
          </a:bodyPr>
          <a:lstStyle/>
          <a:p>
            <a:pPr algn="l"/>
            <a:r>
              <a:rPr lang="en-US" altLang="zh-CN" sz="1600" b="0" i="0" dirty="0">
                <a:solidFill>
                  <a:srgbClr val="ECECEC"/>
                </a:solidFill>
                <a:effectLst/>
                <a:latin typeface="Söhne"/>
              </a:rPr>
              <a:t>Finding the shortest path traversal all stars is an </a:t>
            </a:r>
            <a:r>
              <a:rPr lang="en-US" altLang="zh-CN" sz="1600" b="0" i="0" dirty="0">
                <a:solidFill>
                  <a:srgbClr val="FFFF00"/>
                </a:solidFill>
                <a:effectLst/>
                <a:latin typeface="Söhne"/>
              </a:rPr>
              <a:t>NP-Hard</a:t>
            </a:r>
            <a:r>
              <a:rPr lang="en-US" altLang="zh-CN" sz="1600" b="0" i="0" dirty="0">
                <a:solidFill>
                  <a:srgbClr val="ECECEC"/>
                </a:solidFill>
                <a:effectLst/>
                <a:latin typeface="Söhne"/>
              </a:rPr>
              <a:t> problem. </a:t>
            </a:r>
            <a:endParaRPr lang="en-US" altLang="zh-CN" sz="1600" dirty="0">
              <a:solidFill>
                <a:srgbClr val="ECECEC"/>
              </a:solidFill>
              <a:latin typeface="Söhne"/>
            </a:endParaRPr>
          </a:p>
          <a:p>
            <a:pPr algn="l"/>
            <a:r>
              <a:rPr lang="en-US" altLang="zh-CN" sz="1600" b="0" i="0" dirty="0">
                <a:solidFill>
                  <a:srgbClr val="ECECEC"/>
                </a:solidFill>
                <a:effectLst/>
                <a:latin typeface="Söhne"/>
              </a:rPr>
              <a:t>So we use greedy algorithm to find an </a:t>
            </a:r>
            <a:r>
              <a:rPr lang="en-US" altLang="zh-CN" sz="1600" b="0" i="0" dirty="0">
                <a:solidFill>
                  <a:srgbClr val="FFFF00"/>
                </a:solidFill>
                <a:effectLst/>
                <a:latin typeface="Söhne"/>
              </a:rPr>
              <a:t>almost best </a:t>
            </a:r>
            <a:r>
              <a:rPr lang="en-US" altLang="zh-CN" sz="1600" b="0" i="0" dirty="0">
                <a:solidFill>
                  <a:srgbClr val="ECECEC"/>
                </a:solidFill>
                <a:effectLst/>
                <a:latin typeface="Söhne"/>
              </a:rPr>
              <a:t>solution.</a:t>
            </a:r>
            <a:br>
              <a:rPr lang="en-US" altLang="zh-CN" sz="1600" b="0" i="0" dirty="0">
                <a:solidFill>
                  <a:srgbClr val="ECECEC"/>
                </a:solidFill>
                <a:effectLst/>
                <a:latin typeface="Söhne"/>
              </a:rPr>
            </a:br>
            <a:br>
              <a:rPr lang="en-US" altLang="zh-CN" sz="1600" b="0" i="0" dirty="0">
                <a:solidFill>
                  <a:srgbClr val="ECECEC"/>
                </a:solidFill>
                <a:effectLst/>
                <a:latin typeface="Söhne"/>
              </a:rPr>
            </a:br>
            <a:r>
              <a:rPr lang="en-US" altLang="zh-CN" sz="1600" b="0" i="0" dirty="0">
                <a:solidFill>
                  <a:srgbClr val="ECECEC"/>
                </a:solidFill>
                <a:effectLst/>
                <a:latin typeface="Söhne"/>
              </a:rPr>
              <a:t>This is the algorithm we made our selves. Here are the steps:</a:t>
            </a:r>
          </a:p>
          <a:p>
            <a:pPr algn="l">
              <a:buFont typeface="+mj-lt"/>
              <a:buAutoNum type="arabicPeriod"/>
            </a:pPr>
            <a:r>
              <a:rPr lang="en-US" altLang="zh-CN" sz="1600" dirty="0">
                <a:solidFill>
                  <a:srgbClr val="FFFF00"/>
                </a:solidFill>
                <a:latin typeface="Söhne"/>
              </a:rPr>
              <a:t>Initialization:</a:t>
            </a:r>
          </a:p>
          <a:p>
            <a:pPr marL="742950" lvl="1" indent="-285750" algn="l">
              <a:buFont typeface="+mj-lt"/>
              <a:buAutoNum type="arabicPeriod"/>
            </a:pPr>
            <a:r>
              <a:rPr lang="en-US" altLang="zh-CN" sz="1600" dirty="0">
                <a:solidFill>
                  <a:srgbClr val="ECECEC"/>
                </a:solidFill>
                <a:latin typeface="Söhne"/>
              </a:rPr>
              <a:t>A random vertex is selected as the starting point.</a:t>
            </a:r>
          </a:p>
          <a:p>
            <a:pPr marL="742950" lvl="1" indent="-285750" algn="l">
              <a:buFont typeface="+mj-lt"/>
              <a:buAutoNum type="arabicPeriod"/>
            </a:pPr>
            <a:r>
              <a:rPr lang="en-US" altLang="zh-CN" sz="1600" dirty="0">
                <a:solidFill>
                  <a:srgbClr val="ECECEC"/>
                </a:solidFill>
                <a:latin typeface="Söhne"/>
              </a:rPr>
              <a:t>This vertex is marked as visited, and it's added to the traversal path.</a:t>
            </a:r>
          </a:p>
          <a:p>
            <a:pPr algn="l">
              <a:buFont typeface="+mj-lt"/>
              <a:buAutoNum type="arabicPeriod"/>
            </a:pPr>
            <a:r>
              <a:rPr lang="en-US" altLang="zh-CN" sz="1600" dirty="0">
                <a:solidFill>
                  <a:srgbClr val="FFFF00"/>
                </a:solidFill>
                <a:latin typeface="Söhne"/>
              </a:rPr>
              <a:t>Finding the Nearest Unvisited Neighbor:</a:t>
            </a:r>
          </a:p>
          <a:p>
            <a:pPr marL="742950" lvl="1" indent="-285750" algn="l">
              <a:buFont typeface="+mj-lt"/>
              <a:buAutoNum type="arabicPeriod"/>
            </a:pPr>
            <a:r>
              <a:rPr lang="en-US" altLang="zh-CN" sz="1600" dirty="0">
                <a:solidFill>
                  <a:srgbClr val="ECECEC"/>
                </a:solidFill>
                <a:latin typeface="Söhne"/>
              </a:rPr>
              <a:t>From the current vertex, the algorithm looks for the closest unvisited neighbor.</a:t>
            </a:r>
          </a:p>
          <a:p>
            <a:pPr marL="742950" lvl="1" indent="-285750" algn="l">
              <a:buFont typeface="+mj-lt"/>
              <a:buAutoNum type="arabicPeriod"/>
            </a:pPr>
            <a:r>
              <a:rPr lang="en-US" altLang="zh-CN" sz="1600" dirty="0">
                <a:solidFill>
                  <a:srgbClr val="ECECEC"/>
                </a:solidFill>
                <a:latin typeface="Söhne"/>
              </a:rPr>
              <a:t>This neighbor is then marked as visited, added to the path, and becomes the new current vertex.</a:t>
            </a:r>
          </a:p>
          <a:p>
            <a:pPr algn="l">
              <a:buFont typeface="+mj-lt"/>
              <a:buAutoNum type="arabicPeriod"/>
            </a:pPr>
            <a:r>
              <a:rPr lang="en-US" altLang="zh-CN" sz="1600" dirty="0">
                <a:solidFill>
                  <a:srgbClr val="FFFF00"/>
                </a:solidFill>
                <a:latin typeface="Söhne"/>
              </a:rPr>
              <a:t>Continuation and Handling Dead-ends:</a:t>
            </a:r>
          </a:p>
          <a:p>
            <a:pPr marL="742950" lvl="1" indent="-285750" algn="l">
              <a:buFont typeface="+mj-lt"/>
              <a:buAutoNum type="arabicPeriod"/>
            </a:pPr>
            <a:r>
              <a:rPr lang="en-US" altLang="zh-CN" sz="1600" dirty="0">
                <a:solidFill>
                  <a:srgbClr val="ECECEC"/>
                </a:solidFill>
                <a:latin typeface="Söhne"/>
              </a:rPr>
              <a:t>This process of moving to the nearest unvisited neighbor continues.</a:t>
            </a:r>
          </a:p>
          <a:p>
            <a:pPr marL="742950" lvl="1" indent="-285750" algn="l">
              <a:buFont typeface="+mj-lt"/>
              <a:buAutoNum type="arabicPeriod"/>
            </a:pPr>
            <a:r>
              <a:rPr lang="en-US" altLang="zh-CN" sz="1600" dirty="0">
                <a:solidFill>
                  <a:srgbClr val="ECECEC"/>
                </a:solidFill>
                <a:latin typeface="Söhne"/>
              </a:rPr>
              <a:t>If a dead-end is reached (no unvisited neighbors), the algorithm uses the A* search to find a path to the nearest unvisited vertex. This path is followed until a new unvisited vertex is reached. (This could be optimized if we have enough time)</a:t>
            </a:r>
          </a:p>
          <a:p>
            <a:pPr algn="l">
              <a:buFont typeface="+mj-lt"/>
              <a:buAutoNum type="arabicPeriod"/>
            </a:pPr>
            <a:r>
              <a:rPr lang="en-US" altLang="zh-CN" sz="1600" dirty="0">
                <a:solidFill>
                  <a:srgbClr val="FFFF00"/>
                </a:solidFill>
                <a:latin typeface="Söhne"/>
              </a:rPr>
              <a:t>Termination:</a:t>
            </a:r>
          </a:p>
          <a:p>
            <a:pPr marL="742950" lvl="1" indent="-285750" algn="l">
              <a:buFont typeface="+mj-lt"/>
              <a:buAutoNum type="arabicPeriod"/>
            </a:pPr>
            <a:r>
              <a:rPr lang="en-US" altLang="zh-CN" sz="1600" dirty="0">
                <a:solidFill>
                  <a:srgbClr val="ECECEC"/>
                </a:solidFill>
                <a:latin typeface="Söhne"/>
              </a:rPr>
              <a:t>The traversal ends when all vertices have been visited.</a:t>
            </a:r>
          </a:p>
          <a:p>
            <a:pPr algn="l"/>
            <a:endParaRPr lang="en-US" altLang="zh-CN" sz="1600" b="0" i="0" dirty="0">
              <a:solidFill>
                <a:srgbClr val="ECECEC"/>
              </a:solidFill>
              <a:effectLst/>
              <a:latin typeface="Söhne"/>
            </a:endParaRPr>
          </a:p>
        </p:txBody>
      </p:sp>
      <p:pic>
        <p:nvPicPr>
          <p:cNvPr id="4" name="图片 3">
            <a:extLst>
              <a:ext uri="{FF2B5EF4-FFF2-40B4-BE49-F238E27FC236}">
                <a16:creationId xmlns:a16="http://schemas.microsoft.com/office/drawing/2014/main" id="{DB835344-0D40-997C-C55D-CA5FD866BC16}"/>
              </a:ext>
            </a:extLst>
          </p:cNvPr>
          <p:cNvPicPr>
            <a:picLocks noChangeAspect="1"/>
          </p:cNvPicPr>
          <p:nvPr/>
        </p:nvPicPr>
        <p:blipFill>
          <a:blip r:embed="rId2"/>
          <a:stretch>
            <a:fillRect/>
          </a:stretch>
        </p:blipFill>
        <p:spPr>
          <a:xfrm>
            <a:off x="349674" y="2213770"/>
            <a:ext cx="5494867" cy="3090862"/>
          </a:xfrm>
          <a:prstGeom prst="rect">
            <a:avLst/>
          </a:prstGeom>
        </p:spPr>
      </p:pic>
    </p:spTree>
    <p:extLst>
      <p:ext uri="{BB962C8B-B14F-4D97-AF65-F5344CB8AC3E}">
        <p14:creationId xmlns:p14="http://schemas.microsoft.com/office/powerpoint/2010/main" val="1332835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81617C-4620-BBCD-29E2-2A8B6465731D}"/>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4DB641BF-79AC-473D-2CC5-1B74DD649DC2}"/>
              </a:ext>
            </a:extLst>
          </p:cNvPr>
          <p:cNvSpPr>
            <a:spLocks noGrp="1"/>
          </p:cNvSpPr>
          <p:nvPr>
            <p:ph type="title"/>
          </p:nvPr>
        </p:nvSpPr>
        <p:spPr/>
        <p:txBody>
          <a:bodyPr/>
          <a:lstStyle/>
          <a:p>
            <a:r>
              <a:rPr lang="en-US" altLang="zh-CN" dirty="0">
                <a:solidFill>
                  <a:schemeClr val="bg1"/>
                </a:solidFill>
              </a:rPr>
              <a:t>Future Work</a:t>
            </a:r>
            <a:endParaRPr lang="zh-CN" altLang="en-US" dirty="0">
              <a:solidFill>
                <a:schemeClr val="bg1"/>
              </a:solidFill>
            </a:endParaRPr>
          </a:p>
        </p:txBody>
      </p:sp>
      <p:sp>
        <p:nvSpPr>
          <p:cNvPr id="4" name="文本框 3">
            <a:extLst>
              <a:ext uri="{FF2B5EF4-FFF2-40B4-BE49-F238E27FC236}">
                <a16:creationId xmlns:a16="http://schemas.microsoft.com/office/drawing/2014/main" id="{3787953C-1797-EF0F-1260-3242DF51EA67}"/>
              </a:ext>
            </a:extLst>
          </p:cNvPr>
          <p:cNvSpPr txBox="1"/>
          <p:nvPr/>
        </p:nvSpPr>
        <p:spPr>
          <a:xfrm>
            <a:off x="5575300" y="2973000"/>
            <a:ext cx="5072380" cy="2031325"/>
          </a:xfrm>
          <a:prstGeom prst="rect">
            <a:avLst/>
          </a:prstGeom>
          <a:noFill/>
        </p:spPr>
        <p:txBody>
          <a:bodyPr wrap="square" rtlCol="0">
            <a:spAutoFit/>
          </a:bodyPr>
          <a:lstStyle/>
          <a:p>
            <a:r>
              <a:rPr lang="en-US" altLang="zh-CN" dirty="0">
                <a:solidFill>
                  <a:schemeClr val="bg1"/>
                </a:solidFill>
              </a:rPr>
              <a:t>What we can do in the future</a:t>
            </a:r>
          </a:p>
          <a:p>
            <a:pPr marL="342900" indent="-342900">
              <a:buAutoNum type="arabicPeriod"/>
            </a:pPr>
            <a:r>
              <a:rPr lang="en-US" altLang="zh-CN" dirty="0">
                <a:solidFill>
                  <a:schemeClr val="bg1"/>
                </a:solidFill>
              </a:rPr>
              <a:t>Add more traversal and navigation algorithms</a:t>
            </a:r>
          </a:p>
          <a:p>
            <a:pPr marL="342900" indent="-342900">
              <a:buAutoNum type="arabicPeriod"/>
            </a:pPr>
            <a:r>
              <a:rPr lang="en-US" altLang="zh-CN" dirty="0">
                <a:solidFill>
                  <a:schemeClr val="bg1"/>
                </a:solidFill>
              </a:rPr>
              <a:t>Represent more realistic visual performance. Visualize how the algorithm finds the best path.</a:t>
            </a:r>
          </a:p>
          <a:p>
            <a:pPr marL="342900" indent="-342900">
              <a:buAutoNum type="arabicPeriod"/>
            </a:pPr>
            <a:r>
              <a:rPr lang="en-US" altLang="zh-CN" dirty="0">
                <a:solidFill>
                  <a:schemeClr val="bg1"/>
                </a:solidFill>
              </a:rPr>
              <a:t>Trying to find a path when all stars in the graph are moving (Like in the dune)</a:t>
            </a:r>
            <a:endParaRPr lang="zh-CN" altLang="en-US" dirty="0">
              <a:solidFill>
                <a:schemeClr val="bg1"/>
              </a:solidFill>
            </a:endParaRPr>
          </a:p>
        </p:txBody>
      </p:sp>
      <p:sp>
        <p:nvSpPr>
          <p:cNvPr id="5" name="文本框 4">
            <a:extLst>
              <a:ext uri="{FF2B5EF4-FFF2-40B4-BE49-F238E27FC236}">
                <a16:creationId xmlns:a16="http://schemas.microsoft.com/office/drawing/2014/main" id="{579FA67F-C8E1-1C62-E2EF-B7187EAE585E}"/>
              </a:ext>
            </a:extLst>
          </p:cNvPr>
          <p:cNvSpPr txBox="1"/>
          <p:nvPr/>
        </p:nvSpPr>
        <p:spPr>
          <a:xfrm>
            <a:off x="1638300" y="2926834"/>
            <a:ext cx="2349500" cy="1569660"/>
          </a:xfrm>
          <a:prstGeom prst="rect">
            <a:avLst/>
          </a:prstGeom>
          <a:noFill/>
        </p:spPr>
        <p:txBody>
          <a:bodyPr wrap="square">
            <a:spAutoFit/>
          </a:bodyPr>
          <a:lstStyle/>
          <a:p>
            <a:r>
              <a:rPr lang="zh-CN" altLang="en-US" sz="9600" b="0" i="0" dirty="0">
                <a:effectLst/>
                <a:latin typeface="ui-sans-serif"/>
              </a:rPr>
              <a:t>🧐</a:t>
            </a:r>
            <a:endParaRPr lang="zh-CN" altLang="en-US" sz="9600" dirty="0"/>
          </a:p>
        </p:txBody>
      </p:sp>
      <p:sp>
        <p:nvSpPr>
          <p:cNvPr id="8" name="文本框 7">
            <a:extLst>
              <a:ext uri="{FF2B5EF4-FFF2-40B4-BE49-F238E27FC236}">
                <a16:creationId xmlns:a16="http://schemas.microsoft.com/office/drawing/2014/main" id="{39A71F98-F066-E7C9-3D19-AA76FD45F4A9}"/>
              </a:ext>
            </a:extLst>
          </p:cNvPr>
          <p:cNvSpPr txBox="1"/>
          <p:nvPr/>
        </p:nvSpPr>
        <p:spPr>
          <a:xfrm>
            <a:off x="4641850" y="843240"/>
            <a:ext cx="6096000" cy="369332"/>
          </a:xfrm>
          <a:prstGeom prst="rect">
            <a:avLst/>
          </a:prstGeom>
          <a:noFill/>
        </p:spPr>
        <p:txBody>
          <a:bodyPr wrap="square">
            <a:spAutoFit/>
          </a:bodyPr>
          <a:lstStyle/>
          <a:p>
            <a:r>
              <a:rPr lang="en-US" altLang="zh-CN" dirty="0">
                <a:solidFill>
                  <a:srgbClr val="FFFF00"/>
                </a:solidFill>
              </a:rPr>
              <a:t>Video</a:t>
            </a:r>
            <a:r>
              <a:rPr lang="zh-CN" altLang="en-US" dirty="0">
                <a:solidFill>
                  <a:srgbClr val="FFFF00"/>
                </a:solidFill>
              </a:rPr>
              <a:t> </a:t>
            </a:r>
            <a:r>
              <a:rPr lang="en-US" altLang="zh-CN" dirty="0">
                <a:solidFill>
                  <a:srgbClr val="FFFF00"/>
                </a:solidFill>
              </a:rPr>
              <a:t>Link:</a:t>
            </a:r>
            <a:r>
              <a:rPr lang="zh-CN" altLang="en-US" dirty="0">
                <a:solidFill>
                  <a:srgbClr val="FFFF00"/>
                </a:solidFill>
              </a:rPr>
              <a:t> </a:t>
            </a:r>
            <a:r>
              <a:rPr lang="zh-CN" altLang="en-US" dirty="0">
                <a:solidFill>
                  <a:schemeClr val="bg1"/>
                </a:solidFill>
              </a:rPr>
              <a:t>https://youtu.be/iuxMKl6uWbk</a:t>
            </a:r>
          </a:p>
        </p:txBody>
      </p:sp>
    </p:spTree>
    <p:extLst>
      <p:ext uri="{BB962C8B-B14F-4D97-AF65-F5344CB8AC3E}">
        <p14:creationId xmlns:p14="http://schemas.microsoft.com/office/powerpoint/2010/main" val="3146623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10FD96-DD1A-F13D-2149-D714824562D4}"/>
              </a:ext>
            </a:extLst>
          </p:cNvPr>
          <p:cNvSpPr>
            <a:spLocks noGrp="1"/>
          </p:cNvSpPr>
          <p:nvPr>
            <p:ph type="title"/>
          </p:nvPr>
        </p:nvSpPr>
        <p:spPr/>
        <p:txBody>
          <a:bodyPr/>
          <a:lstStyle/>
          <a:p>
            <a:r>
              <a:rPr lang="en-US" altLang="zh-CN" dirty="0">
                <a:solidFill>
                  <a:schemeClr val="bg1"/>
                </a:solidFill>
              </a:rPr>
              <a:t>Introduction</a:t>
            </a:r>
            <a:endParaRPr lang="zh-CN" altLang="en-US" dirty="0">
              <a:solidFill>
                <a:schemeClr val="bg1"/>
              </a:solidFill>
            </a:endParaRPr>
          </a:p>
        </p:txBody>
      </p:sp>
      <p:pic>
        <p:nvPicPr>
          <p:cNvPr id="2050" name="Picture 2" descr="Guild Navigator | Dune Wiki | Fandom">
            <a:extLst>
              <a:ext uri="{FF2B5EF4-FFF2-40B4-BE49-F238E27FC236}">
                <a16:creationId xmlns:a16="http://schemas.microsoft.com/office/drawing/2014/main" id="{2890089A-AB1C-3560-1B9C-04FDC7A523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4025" y="2617787"/>
            <a:ext cx="2381250" cy="23812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ow to watch the Star Wars movies in order (release and chronological) |  GamesRadar+">
            <a:extLst>
              <a:ext uri="{FF2B5EF4-FFF2-40B4-BE49-F238E27FC236}">
                <a16:creationId xmlns:a16="http://schemas.microsoft.com/office/drawing/2014/main" id="{22D385D7-2817-8692-DEEC-42298013E9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0643" y="2271711"/>
            <a:ext cx="4848579" cy="272732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Elon Musk expects Starship to deliver launches at lower costs | Fox Business">
            <a:extLst>
              <a:ext uri="{FF2B5EF4-FFF2-40B4-BE49-F238E27FC236}">
                <a16:creationId xmlns:a16="http://schemas.microsoft.com/office/drawing/2014/main" id="{B54A685F-1565-970F-65C9-E82F0E5A3B9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06318" y="2749550"/>
            <a:ext cx="3674532" cy="2066924"/>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2FF7F70B-989D-1C29-CBEF-BC308A199952}"/>
              </a:ext>
            </a:extLst>
          </p:cNvPr>
          <p:cNvSpPr/>
          <p:nvPr/>
        </p:nvSpPr>
        <p:spPr>
          <a:xfrm>
            <a:off x="3122530" y="5221585"/>
            <a:ext cx="5565947" cy="923330"/>
          </a:xfrm>
          <a:prstGeom prst="rect">
            <a:avLst/>
          </a:prstGeom>
          <a:noFill/>
        </p:spPr>
        <p:txBody>
          <a:bodyPr wrap="none" lIns="91440" tIns="45720" rIns="91440" bIns="45720">
            <a:spAutoFit/>
          </a:bodyPr>
          <a:lstStyle/>
          <a:p>
            <a:pPr algn="ctr"/>
            <a:r>
              <a:rPr lang="en-US" altLang="zh-CN"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Space Travel~~~</a:t>
            </a:r>
            <a:endParaRPr lang="zh-CN" alt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838028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B5855A-B77E-96C7-102D-2732A3C25CF1}"/>
              </a:ext>
            </a:extLst>
          </p:cNvPr>
          <p:cNvSpPr>
            <a:spLocks noGrp="1"/>
          </p:cNvSpPr>
          <p:nvPr>
            <p:ph type="title"/>
          </p:nvPr>
        </p:nvSpPr>
        <p:spPr/>
        <p:txBody>
          <a:bodyPr/>
          <a:lstStyle/>
          <a:p>
            <a:r>
              <a:rPr lang="en-US" altLang="zh-CN" dirty="0">
                <a:solidFill>
                  <a:schemeClr val="bg1"/>
                </a:solidFill>
              </a:rPr>
              <a:t>Pin a </a:t>
            </a:r>
            <a:r>
              <a:rPr lang="en-US" altLang="zh-CN" dirty="0">
                <a:solidFill>
                  <a:srgbClr val="FFFF00"/>
                </a:solidFill>
              </a:rPr>
              <a:t>star</a:t>
            </a:r>
            <a:r>
              <a:rPr lang="en-US" altLang="zh-CN" dirty="0">
                <a:solidFill>
                  <a:schemeClr val="bg1"/>
                </a:solidFill>
              </a:rPr>
              <a:t> in the sky</a:t>
            </a:r>
            <a:endParaRPr lang="zh-CN" altLang="en-US" dirty="0">
              <a:solidFill>
                <a:schemeClr val="bg1"/>
              </a:solidFill>
            </a:endParaRPr>
          </a:p>
        </p:txBody>
      </p:sp>
      <p:pic>
        <p:nvPicPr>
          <p:cNvPr id="1026" name="Picture 2" descr="Celestial coordinates defined - right ascension and declination">
            <a:extLst>
              <a:ext uri="{FF2B5EF4-FFF2-40B4-BE49-F238E27FC236}">
                <a16:creationId xmlns:a16="http://schemas.microsoft.com/office/drawing/2014/main" id="{723F94AE-386A-61E8-E118-8D9A7E158C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2670" y="1575177"/>
            <a:ext cx="4104544" cy="4145811"/>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43C5AA1C-EBA2-EFD3-BB29-264AC274D054}"/>
              </a:ext>
            </a:extLst>
          </p:cNvPr>
          <p:cNvSpPr txBox="1"/>
          <p:nvPr/>
        </p:nvSpPr>
        <p:spPr>
          <a:xfrm>
            <a:off x="6370320" y="1755256"/>
            <a:ext cx="4983480" cy="3416320"/>
          </a:xfrm>
          <a:prstGeom prst="rect">
            <a:avLst/>
          </a:prstGeom>
          <a:noFill/>
        </p:spPr>
        <p:txBody>
          <a:bodyPr wrap="square" rtlCol="0">
            <a:spAutoFit/>
          </a:bodyPr>
          <a:lstStyle/>
          <a:p>
            <a:r>
              <a:rPr lang="en-US" altLang="zh-CN" sz="2400" dirty="0">
                <a:solidFill>
                  <a:schemeClr val="bg1"/>
                </a:solidFill>
              </a:rPr>
              <a:t>Three numbers to pin a point:</a:t>
            </a:r>
          </a:p>
          <a:p>
            <a:pPr marL="342900" indent="-342900">
              <a:buAutoNum type="arabicPeriod"/>
            </a:pPr>
            <a:r>
              <a:rPr lang="en-US" altLang="zh-CN" sz="2400" dirty="0">
                <a:solidFill>
                  <a:srgbClr val="FFFF00"/>
                </a:solidFill>
              </a:rPr>
              <a:t>Right Ascension</a:t>
            </a:r>
          </a:p>
          <a:p>
            <a:pPr marL="342900" indent="-342900">
              <a:buAutoNum type="arabicPeriod"/>
            </a:pPr>
            <a:r>
              <a:rPr lang="en-US" altLang="zh-CN" sz="2400" dirty="0">
                <a:solidFill>
                  <a:srgbClr val="FFFF00"/>
                </a:solidFill>
              </a:rPr>
              <a:t>Declination</a:t>
            </a:r>
          </a:p>
          <a:p>
            <a:pPr marL="342900" indent="-342900">
              <a:buAutoNum type="arabicPeriod"/>
            </a:pPr>
            <a:r>
              <a:rPr lang="en-US" altLang="zh-CN" sz="2400" dirty="0">
                <a:solidFill>
                  <a:srgbClr val="FFFF00"/>
                </a:solidFill>
              </a:rPr>
              <a:t>Distance</a:t>
            </a:r>
          </a:p>
          <a:p>
            <a:endParaRPr lang="en-US" altLang="zh-CN" sz="2400" dirty="0">
              <a:solidFill>
                <a:schemeClr val="bg1"/>
              </a:solidFill>
            </a:endParaRPr>
          </a:p>
          <a:p>
            <a:r>
              <a:rPr lang="en-US" altLang="zh-CN" sz="2400" dirty="0">
                <a:solidFill>
                  <a:schemeClr val="bg1"/>
                </a:solidFill>
              </a:rPr>
              <a:t>And we will convert it into cartesian coordinate system.</a:t>
            </a:r>
          </a:p>
          <a:p>
            <a:endParaRPr lang="en-US" altLang="zh-CN" sz="2400" dirty="0">
              <a:solidFill>
                <a:schemeClr val="bg1"/>
              </a:solidFill>
            </a:endParaRPr>
          </a:p>
          <a:p>
            <a:r>
              <a:rPr lang="en-US" altLang="zh-CN" sz="2400" dirty="0">
                <a:solidFill>
                  <a:schemeClr val="bg1"/>
                </a:solidFill>
              </a:rPr>
              <a:t>We choose </a:t>
            </a:r>
            <a:r>
              <a:rPr lang="en-US" altLang="zh-CN" sz="2400" dirty="0">
                <a:solidFill>
                  <a:srgbClr val="FFFF00"/>
                </a:solidFill>
              </a:rPr>
              <a:t>Earth</a:t>
            </a:r>
            <a:r>
              <a:rPr lang="en-US" altLang="zh-CN" sz="2400" dirty="0">
                <a:solidFill>
                  <a:schemeClr val="bg1"/>
                </a:solidFill>
              </a:rPr>
              <a:t> to be our origin.</a:t>
            </a:r>
            <a:endParaRPr lang="zh-CN" altLang="en-US" sz="2400" dirty="0">
              <a:solidFill>
                <a:schemeClr val="bg1"/>
              </a:solidFill>
            </a:endParaRPr>
          </a:p>
        </p:txBody>
      </p:sp>
    </p:spTree>
    <p:extLst>
      <p:ext uri="{BB962C8B-B14F-4D97-AF65-F5344CB8AC3E}">
        <p14:creationId xmlns:p14="http://schemas.microsoft.com/office/powerpoint/2010/main" val="4125272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ADDFA1-B406-56C9-4703-7F7E3F9C3D59}"/>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2BED5B71-B69F-340F-FBF7-84B4F0B853F4}"/>
              </a:ext>
            </a:extLst>
          </p:cNvPr>
          <p:cNvSpPr>
            <a:spLocks noGrp="1"/>
          </p:cNvSpPr>
          <p:nvPr>
            <p:ph type="title"/>
          </p:nvPr>
        </p:nvSpPr>
        <p:spPr/>
        <p:txBody>
          <a:bodyPr/>
          <a:lstStyle/>
          <a:p>
            <a:r>
              <a:rPr lang="en-US" altLang="zh-CN" dirty="0">
                <a:solidFill>
                  <a:schemeClr val="bg1"/>
                </a:solidFill>
              </a:rPr>
              <a:t>Star </a:t>
            </a:r>
            <a:r>
              <a:rPr lang="en-US" altLang="zh-CN" dirty="0">
                <a:solidFill>
                  <a:srgbClr val="FFFF00"/>
                </a:solidFill>
              </a:rPr>
              <a:t>Luminosity</a:t>
            </a:r>
            <a:r>
              <a:rPr lang="en-US" altLang="zh-CN" dirty="0">
                <a:solidFill>
                  <a:schemeClr val="bg1"/>
                </a:solidFill>
              </a:rPr>
              <a:t> and </a:t>
            </a:r>
            <a:r>
              <a:rPr lang="en-US" altLang="zh-CN" dirty="0">
                <a:solidFill>
                  <a:srgbClr val="FFFF00"/>
                </a:solidFill>
              </a:rPr>
              <a:t>Color</a:t>
            </a:r>
            <a:endParaRPr lang="zh-CN" altLang="en-US" dirty="0">
              <a:solidFill>
                <a:srgbClr val="FFFF00"/>
              </a:solidFill>
            </a:endParaRPr>
          </a:p>
        </p:txBody>
      </p:sp>
      <p:sp>
        <p:nvSpPr>
          <p:cNvPr id="4" name="文本框 3">
            <a:extLst>
              <a:ext uri="{FF2B5EF4-FFF2-40B4-BE49-F238E27FC236}">
                <a16:creationId xmlns:a16="http://schemas.microsoft.com/office/drawing/2014/main" id="{46D6DCB2-45C7-92AA-23D7-36F075DBF9EA}"/>
              </a:ext>
            </a:extLst>
          </p:cNvPr>
          <p:cNvSpPr txBox="1"/>
          <p:nvPr/>
        </p:nvSpPr>
        <p:spPr>
          <a:xfrm>
            <a:off x="6248400" y="2274838"/>
            <a:ext cx="4983480" cy="1200329"/>
          </a:xfrm>
          <a:prstGeom prst="rect">
            <a:avLst/>
          </a:prstGeom>
          <a:noFill/>
        </p:spPr>
        <p:txBody>
          <a:bodyPr wrap="square" rtlCol="0">
            <a:spAutoFit/>
          </a:bodyPr>
          <a:lstStyle/>
          <a:p>
            <a:r>
              <a:rPr lang="en-US" altLang="zh-CN" sz="2400" dirty="0">
                <a:solidFill>
                  <a:srgbClr val="FFFF00"/>
                </a:solidFill>
              </a:rPr>
              <a:t>Luminosity</a:t>
            </a:r>
            <a:r>
              <a:rPr lang="en-US" altLang="zh-CN" sz="2400" dirty="0">
                <a:solidFill>
                  <a:schemeClr val="bg1"/>
                </a:solidFill>
              </a:rPr>
              <a:t> is calculated based on:</a:t>
            </a:r>
          </a:p>
          <a:p>
            <a:r>
              <a:rPr lang="en-US" altLang="zh-CN" sz="2400" dirty="0">
                <a:solidFill>
                  <a:schemeClr val="bg1"/>
                </a:solidFill>
              </a:rPr>
              <a:t>1. </a:t>
            </a:r>
            <a:r>
              <a:rPr lang="en-US" altLang="zh-CN" sz="2400" dirty="0">
                <a:solidFill>
                  <a:srgbClr val="FFFF00"/>
                </a:solidFill>
              </a:rPr>
              <a:t>Magnitude</a:t>
            </a:r>
            <a:r>
              <a:rPr lang="en-US" altLang="zh-CN" sz="2400" dirty="0">
                <a:solidFill>
                  <a:schemeClr val="bg1"/>
                </a:solidFill>
              </a:rPr>
              <a:t> in G-band</a:t>
            </a:r>
          </a:p>
          <a:p>
            <a:r>
              <a:rPr lang="en-US" altLang="zh-CN" sz="2400" dirty="0">
                <a:solidFill>
                  <a:schemeClr val="bg1"/>
                </a:solidFill>
              </a:rPr>
              <a:t>2. </a:t>
            </a:r>
            <a:r>
              <a:rPr lang="en-US" altLang="zh-CN" sz="2400" dirty="0">
                <a:solidFill>
                  <a:srgbClr val="FFFF00"/>
                </a:solidFill>
              </a:rPr>
              <a:t>Parallax </a:t>
            </a:r>
            <a:r>
              <a:rPr lang="en-US" altLang="zh-CN" sz="2400" dirty="0">
                <a:solidFill>
                  <a:schemeClr val="bg1"/>
                </a:solidFill>
              </a:rPr>
              <a:t>(related to distance)</a:t>
            </a:r>
            <a:endParaRPr lang="zh-CN" altLang="en-US" sz="2400" dirty="0">
              <a:solidFill>
                <a:schemeClr val="bg1"/>
              </a:solidFill>
            </a:endParaRPr>
          </a:p>
        </p:txBody>
      </p:sp>
      <p:sp>
        <p:nvSpPr>
          <p:cNvPr id="5" name="文本框 4">
            <a:extLst>
              <a:ext uri="{FF2B5EF4-FFF2-40B4-BE49-F238E27FC236}">
                <a16:creationId xmlns:a16="http://schemas.microsoft.com/office/drawing/2014/main" id="{4B5D5C98-E7F9-5809-63E1-9A088ADC52B8}"/>
              </a:ext>
            </a:extLst>
          </p:cNvPr>
          <p:cNvSpPr txBox="1"/>
          <p:nvPr/>
        </p:nvSpPr>
        <p:spPr>
          <a:xfrm>
            <a:off x="6341593" y="4271506"/>
            <a:ext cx="5372921" cy="1200329"/>
          </a:xfrm>
          <a:prstGeom prst="rect">
            <a:avLst/>
          </a:prstGeom>
          <a:noFill/>
        </p:spPr>
        <p:txBody>
          <a:bodyPr wrap="square">
            <a:spAutoFit/>
          </a:bodyPr>
          <a:lstStyle/>
          <a:p>
            <a:r>
              <a:rPr lang="en-US" altLang="zh-CN" sz="2400" dirty="0">
                <a:solidFill>
                  <a:schemeClr val="bg1"/>
                </a:solidFill>
              </a:rPr>
              <a:t>Color is calculated based on the Temperature, using the formula: </a:t>
            </a:r>
          </a:p>
          <a:p>
            <a:r>
              <a:rPr lang="en-US" altLang="zh-CN" sz="2400" dirty="0">
                <a:solidFill>
                  <a:srgbClr val="00B0F0"/>
                </a:solidFill>
              </a:rPr>
              <a:t>Blue photometer </a:t>
            </a:r>
            <a:r>
              <a:rPr lang="en-US" altLang="zh-CN" sz="2400" dirty="0">
                <a:solidFill>
                  <a:schemeClr val="bg1"/>
                </a:solidFill>
              </a:rPr>
              <a:t>- </a:t>
            </a:r>
            <a:r>
              <a:rPr lang="en-US" altLang="zh-CN" sz="2400" dirty="0">
                <a:solidFill>
                  <a:srgbClr val="FF0000"/>
                </a:solidFill>
              </a:rPr>
              <a:t>Red photometer</a:t>
            </a:r>
            <a:endParaRPr lang="zh-CN" altLang="en-US" sz="2400" dirty="0">
              <a:solidFill>
                <a:srgbClr val="FF0000"/>
              </a:solidFill>
            </a:endParaRPr>
          </a:p>
        </p:txBody>
      </p:sp>
      <p:pic>
        <p:nvPicPr>
          <p:cNvPr id="3076" name="Picture 4" descr="SDSS SkyServer DR16">
            <a:extLst>
              <a:ext uri="{FF2B5EF4-FFF2-40B4-BE49-F238E27FC236}">
                <a16:creationId xmlns:a16="http://schemas.microsoft.com/office/drawing/2014/main" id="{2FA7AD03-F78F-0ADC-05DC-8A7C87F7DC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852" y="1638060"/>
            <a:ext cx="5343525" cy="4238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8622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911354-781E-9871-9470-49456AB2D155}"/>
              </a:ext>
            </a:extLst>
          </p:cNvPr>
          <p:cNvSpPr>
            <a:spLocks noGrp="1"/>
          </p:cNvSpPr>
          <p:nvPr>
            <p:ph type="title"/>
          </p:nvPr>
        </p:nvSpPr>
        <p:spPr/>
        <p:txBody>
          <a:bodyPr/>
          <a:lstStyle/>
          <a:p>
            <a:r>
              <a:rPr lang="en-US" altLang="zh-CN" dirty="0">
                <a:solidFill>
                  <a:srgbClr val="FFFF00"/>
                </a:solidFill>
              </a:rPr>
              <a:t>Gaia</a:t>
            </a:r>
            <a:r>
              <a:rPr lang="en-US" altLang="zh-CN" dirty="0">
                <a:solidFill>
                  <a:schemeClr val="bg1"/>
                </a:solidFill>
              </a:rPr>
              <a:t> database and </a:t>
            </a:r>
            <a:r>
              <a:rPr lang="en-US" altLang="zh-CN" dirty="0" err="1">
                <a:solidFill>
                  <a:srgbClr val="FFFF00"/>
                </a:solidFill>
              </a:rPr>
              <a:t>Astropy</a:t>
            </a:r>
            <a:endParaRPr lang="zh-CN" altLang="en-US" dirty="0">
              <a:solidFill>
                <a:srgbClr val="FFFF00"/>
              </a:solidFill>
            </a:endParaRPr>
          </a:p>
        </p:txBody>
      </p:sp>
      <p:pic>
        <p:nvPicPr>
          <p:cNvPr id="4098" name="Picture 2" descr="How to visualise Gaia data - Gaia Users - Cosmos">
            <a:extLst>
              <a:ext uri="{FF2B5EF4-FFF2-40B4-BE49-F238E27FC236}">
                <a16:creationId xmlns:a16="http://schemas.microsoft.com/office/drawing/2014/main" id="{AA1F0C71-70DB-76C3-776A-A8257530B59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74313" y="1832204"/>
            <a:ext cx="5822758" cy="4351338"/>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a:extLst>
              <a:ext uri="{FF2B5EF4-FFF2-40B4-BE49-F238E27FC236}">
                <a16:creationId xmlns:a16="http://schemas.microsoft.com/office/drawing/2014/main" id="{45FA4EC6-649D-4741-274A-654BC7D59D73}"/>
              </a:ext>
            </a:extLst>
          </p:cNvPr>
          <p:cNvPicPr>
            <a:picLocks noChangeAspect="1"/>
          </p:cNvPicPr>
          <p:nvPr/>
        </p:nvPicPr>
        <p:blipFill>
          <a:blip r:embed="rId4"/>
          <a:stretch>
            <a:fillRect/>
          </a:stretch>
        </p:blipFill>
        <p:spPr>
          <a:xfrm>
            <a:off x="6928051" y="3568823"/>
            <a:ext cx="4789636" cy="878100"/>
          </a:xfrm>
          <a:prstGeom prst="rect">
            <a:avLst/>
          </a:prstGeom>
          <a:solidFill>
            <a:schemeClr val="bg1"/>
          </a:solidFill>
        </p:spPr>
      </p:pic>
    </p:spTree>
    <p:extLst>
      <p:ext uri="{BB962C8B-B14F-4D97-AF65-F5344CB8AC3E}">
        <p14:creationId xmlns:p14="http://schemas.microsoft.com/office/powerpoint/2010/main" val="2943253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F4DFE0-A24B-1FFA-1F54-A5E3EBFAF983}"/>
              </a:ext>
            </a:extLst>
          </p:cNvPr>
          <p:cNvSpPr>
            <a:spLocks noGrp="1"/>
          </p:cNvSpPr>
          <p:nvPr>
            <p:ph type="title"/>
          </p:nvPr>
        </p:nvSpPr>
        <p:spPr/>
        <p:txBody>
          <a:bodyPr/>
          <a:lstStyle/>
          <a:p>
            <a:r>
              <a:rPr lang="en-US" altLang="zh-CN" dirty="0">
                <a:solidFill>
                  <a:schemeClr val="bg1"/>
                </a:solidFill>
              </a:rPr>
              <a:t>Star Graph </a:t>
            </a:r>
            <a:r>
              <a:rPr lang="en-US" altLang="zh-CN" dirty="0">
                <a:solidFill>
                  <a:srgbClr val="FFFF00"/>
                </a:solidFill>
              </a:rPr>
              <a:t>Builder</a:t>
            </a:r>
            <a:endParaRPr lang="zh-CN" altLang="en-US" dirty="0">
              <a:solidFill>
                <a:srgbClr val="FFFF00"/>
              </a:solidFill>
            </a:endParaRPr>
          </a:p>
        </p:txBody>
      </p:sp>
      <p:sp>
        <p:nvSpPr>
          <p:cNvPr id="5" name="文本框 4">
            <a:extLst>
              <a:ext uri="{FF2B5EF4-FFF2-40B4-BE49-F238E27FC236}">
                <a16:creationId xmlns:a16="http://schemas.microsoft.com/office/drawing/2014/main" id="{41E815F0-508E-6D11-901A-66226EB1EB44}"/>
              </a:ext>
            </a:extLst>
          </p:cNvPr>
          <p:cNvSpPr txBox="1"/>
          <p:nvPr/>
        </p:nvSpPr>
        <p:spPr>
          <a:xfrm>
            <a:off x="5994583" y="3725144"/>
            <a:ext cx="6094902" cy="2585323"/>
          </a:xfrm>
          <a:prstGeom prst="rect">
            <a:avLst/>
          </a:prstGeom>
          <a:noFill/>
        </p:spPr>
        <p:txBody>
          <a:bodyPr wrap="square">
            <a:spAutoFit/>
          </a:bodyPr>
          <a:lstStyle/>
          <a:p>
            <a:r>
              <a:rPr lang="en-US" altLang="zh-CN" dirty="0">
                <a:solidFill>
                  <a:srgbClr val="FFFF00"/>
                </a:solidFill>
              </a:rPr>
              <a:t>Modification:</a:t>
            </a:r>
          </a:p>
          <a:p>
            <a:pPr marL="342900" indent="-342900">
              <a:buAutoNum type="arabicPeriod"/>
            </a:pPr>
            <a:r>
              <a:rPr lang="en-US" altLang="zh-CN" dirty="0">
                <a:solidFill>
                  <a:schemeClr val="bg1"/>
                </a:solidFill>
              </a:rPr>
              <a:t>Path connectivity: Once the graph found that this node is connected to the whole graph, it will not try to connect this one. </a:t>
            </a:r>
          </a:p>
          <a:p>
            <a:pPr marL="342900" indent="-342900">
              <a:buAutoNum type="arabicPeriod"/>
            </a:pPr>
            <a:r>
              <a:rPr lang="en-US" altLang="zh-CN" dirty="0">
                <a:solidFill>
                  <a:schemeClr val="bg1"/>
                </a:solidFill>
              </a:rPr>
              <a:t>Data storage: Store edges, vertices, and neighbor list to make the calculation of other algorithms more convenient.</a:t>
            </a:r>
          </a:p>
          <a:p>
            <a:pPr marL="342900" indent="-342900">
              <a:buAutoNum type="arabicPeriod"/>
            </a:pPr>
            <a:r>
              <a:rPr lang="en-US" altLang="zh-CN" dirty="0">
                <a:solidFill>
                  <a:schemeClr val="bg1"/>
                </a:solidFill>
              </a:rPr>
              <a:t>Visualization of the graph! Using the Unity Engine Material System to do the work.</a:t>
            </a:r>
            <a:endParaRPr lang="zh-CN" altLang="en-US" dirty="0">
              <a:solidFill>
                <a:schemeClr val="bg1"/>
              </a:solidFill>
            </a:endParaRPr>
          </a:p>
        </p:txBody>
      </p:sp>
      <p:sp>
        <p:nvSpPr>
          <p:cNvPr id="7" name="文本框 6">
            <a:extLst>
              <a:ext uri="{FF2B5EF4-FFF2-40B4-BE49-F238E27FC236}">
                <a16:creationId xmlns:a16="http://schemas.microsoft.com/office/drawing/2014/main" id="{C78C8261-12CB-F254-FB3B-998CDC30C00F}"/>
              </a:ext>
            </a:extLst>
          </p:cNvPr>
          <p:cNvSpPr txBox="1"/>
          <p:nvPr/>
        </p:nvSpPr>
        <p:spPr>
          <a:xfrm>
            <a:off x="5994583" y="1027906"/>
            <a:ext cx="6094902" cy="2585323"/>
          </a:xfrm>
          <a:prstGeom prst="rect">
            <a:avLst/>
          </a:prstGeom>
          <a:noFill/>
        </p:spPr>
        <p:txBody>
          <a:bodyPr wrap="square">
            <a:spAutoFit/>
          </a:bodyPr>
          <a:lstStyle/>
          <a:p>
            <a:r>
              <a:rPr lang="en-US" altLang="zh-CN" dirty="0">
                <a:solidFill>
                  <a:srgbClr val="FFFF00"/>
                </a:solidFill>
              </a:rPr>
              <a:t>Algorithm (KNN algorithm):</a:t>
            </a:r>
          </a:p>
          <a:p>
            <a:pPr algn="l">
              <a:buFont typeface="+mj-lt"/>
              <a:buAutoNum type="arabicPeriod"/>
            </a:pPr>
            <a:r>
              <a:rPr lang="en-US" altLang="zh-CN" dirty="0">
                <a:solidFill>
                  <a:schemeClr val="bg1"/>
                </a:solidFill>
              </a:rPr>
              <a:t>Node Identification: Each data point is treated as a node in the graph.</a:t>
            </a:r>
          </a:p>
          <a:p>
            <a:pPr algn="l">
              <a:buFont typeface="+mj-lt"/>
              <a:buAutoNum type="arabicPeriod"/>
            </a:pPr>
            <a:r>
              <a:rPr lang="en-US" altLang="zh-CN" dirty="0">
                <a:solidFill>
                  <a:schemeClr val="bg1"/>
                </a:solidFill>
              </a:rPr>
              <a:t>Distance Calculation: Calculate the distance between each node and every other node in the dataset.</a:t>
            </a:r>
          </a:p>
          <a:p>
            <a:pPr algn="l">
              <a:buFont typeface="+mj-lt"/>
              <a:buAutoNum type="arabicPeriod"/>
            </a:pPr>
            <a:r>
              <a:rPr lang="en-US" altLang="zh-CN" dirty="0">
                <a:solidFill>
                  <a:schemeClr val="bg1"/>
                </a:solidFill>
              </a:rPr>
              <a:t>Neighbor Selection: For each node, identify the closest </a:t>
            </a:r>
            <a:r>
              <a:rPr lang="en-US" altLang="zh-CN" dirty="0">
                <a:solidFill>
                  <a:srgbClr val="FFFF00"/>
                </a:solidFill>
              </a:rPr>
              <a:t>K</a:t>
            </a:r>
            <a:r>
              <a:rPr lang="en-US" altLang="zh-CN" dirty="0">
                <a:solidFill>
                  <a:schemeClr val="bg1"/>
                </a:solidFill>
              </a:rPr>
              <a:t> neighbors. </a:t>
            </a:r>
          </a:p>
          <a:p>
            <a:pPr algn="l">
              <a:buFont typeface="+mj-lt"/>
              <a:buAutoNum type="arabicPeriod"/>
            </a:pPr>
            <a:r>
              <a:rPr lang="en-US" altLang="zh-CN" dirty="0">
                <a:solidFill>
                  <a:schemeClr val="bg1"/>
                </a:solidFill>
              </a:rPr>
              <a:t> Edge Creation: Create edges between each node and its </a:t>
            </a:r>
            <a:r>
              <a:rPr lang="en-US" altLang="zh-CN" dirty="0">
                <a:solidFill>
                  <a:srgbClr val="FFFF00"/>
                </a:solidFill>
              </a:rPr>
              <a:t>K</a:t>
            </a:r>
            <a:r>
              <a:rPr lang="en-US" altLang="zh-CN" dirty="0">
                <a:solidFill>
                  <a:schemeClr val="bg1"/>
                </a:solidFill>
              </a:rPr>
              <a:t> neighbors. </a:t>
            </a:r>
          </a:p>
        </p:txBody>
      </p:sp>
      <p:pic>
        <p:nvPicPr>
          <p:cNvPr id="9" name="图片 8">
            <a:extLst>
              <a:ext uri="{FF2B5EF4-FFF2-40B4-BE49-F238E27FC236}">
                <a16:creationId xmlns:a16="http://schemas.microsoft.com/office/drawing/2014/main" id="{C6A0D060-CC7D-5349-65F8-5A160B79E5A3}"/>
              </a:ext>
            </a:extLst>
          </p:cNvPr>
          <p:cNvPicPr>
            <a:picLocks noChangeAspect="1"/>
          </p:cNvPicPr>
          <p:nvPr/>
        </p:nvPicPr>
        <p:blipFill>
          <a:blip r:embed="rId3"/>
          <a:stretch>
            <a:fillRect/>
          </a:stretch>
        </p:blipFill>
        <p:spPr>
          <a:xfrm>
            <a:off x="312944" y="1415541"/>
            <a:ext cx="3074941" cy="2515661"/>
          </a:xfrm>
          <a:prstGeom prst="rect">
            <a:avLst/>
          </a:prstGeom>
        </p:spPr>
      </p:pic>
      <p:pic>
        <p:nvPicPr>
          <p:cNvPr id="11" name="图片 10">
            <a:extLst>
              <a:ext uri="{FF2B5EF4-FFF2-40B4-BE49-F238E27FC236}">
                <a16:creationId xmlns:a16="http://schemas.microsoft.com/office/drawing/2014/main" id="{EF93E0E1-D298-48F7-EC0F-FEECDC3DE5EE}"/>
              </a:ext>
            </a:extLst>
          </p:cNvPr>
          <p:cNvPicPr>
            <a:picLocks noChangeAspect="1"/>
          </p:cNvPicPr>
          <p:nvPr/>
        </p:nvPicPr>
        <p:blipFill>
          <a:blip r:embed="rId4"/>
          <a:stretch>
            <a:fillRect/>
          </a:stretch>
        </p:blipFill>
        <p:spPr>
          <a:xfrm>
            <a:off x="312944" y="4054065"/>
            <a:ext cx="3074941" cy="2515661"/>
          </a:xfrm>
          <a:prstGeom prst="rect">
            <a:avLst/>
          </a:prstGeom>
        </p:spPr>
      </p:pic>
      <p:sp>
        <p:nvSpPr>
          <p:cNvPr id="15" name="文本框 14">
            <a:extLst>
              <a:ext uri="{FF2B5EF4-FFF2-40B4-BE49-F238E27FC236}">
                <a16:creationId xmlns:a16="http://schemas.microsoft.com/office/drawing/2014/main" id="{1D08562C-372F-E266-2810-3DC5AB86467E}"/>
              </a:ext>
            </a:extLst>
          </p:cNvPr>
          <p:cNvSpPr txBox="1"/>
          <p:nvPr/>
        </p:nvSpPr>
        <p:spPr>
          <a:xfrm>
            <a:off x="3718451" y="1923086"/>
            <a:ext cx="616726" cy="1569660"/>
          </a:xfrm>
          <a:prstGeom prst="rect">
            <a:avLst/>
          </a:prstGeom>
          <a:noFill/>
        </p:spPr>
        <p:txBody>
          <a:bodyPr wrap="square">
            <a:spAutoFit/>
          </a:bodyPr>
          <a:lstStyle/>
          <a:p>
            <a:r>
              <a:rPr lang="zh-CN" altLang="en-US" sz="9600" b="0" i="0" dirty="0">
                <a:effectLst/>
                <a:latin typeface="ui-sans-serif"/>
              </a:rPr>
              <a:t>😋</a:t>
            </a:r>
            <a:endParaRPr lang="zh-CN" altLang="en-US" sz="9600" dirty="0"/>
          </a:p>
        </p:txBody>
      </p:sp>
      <p:sp>
        <p:nvSpPr>
          <p:cNvPr id="17" name="文本框 16">
            <a:extLst>
              <a:ext uri="{FF2B5EF4-FFF2-40B4-BE49-F238E27FC236}">
                <a16:creationId xmlns:a16="http://schemas.microsoft.com/office/drawing/2014/main" id="{21C7C4E8-538F-174A-FC53-C1133408C9AD}"/>
              </a:ext>
            </a:extLst>
          </p:cNvPr>
          <p:cNvSpPr txBox="1"/>
          <p:nvPr/>
        </p:nvSpPr>
        <p:spPr>
          <a:xfrm>
            <a:off x="3790813" y="4396586"/>
            <a:ext cx="6094902" cy="1446550"/>
          </a:xfrm>
          <a:prstGeom prst="rect">
            <a:avLst/>
          </a:prstGeom>
          <a:noFill/>
        </p:spPr>
        <p:txBody>
          <a:bodyPr wrap="square">
            <a:spAutoFit/>
          </a:bodyPr>
          <a:lstStyle/>
          <a:p>
            <a:r>
              <a:rPr lang="zh-CN" altLang="en-US" sz="8800" b="0" i="0" dirty="0">
                <a:effectLst/>
                <a:latin typeface="ui-sans-serif"/>
              </a:rPr>
              <a:t>🫨</a:t>
            </a:r>
            <a:endParaRPr lang="zh-CN" altLang="en-US" sz="8800" dirty="0"/>
          </a:p>
        </p:txBody>
      </p:sp>
    </p:spTree>
    <p:extLst>
      <p:ext uri="{BB962C8B-B14F-4D97-AF65-F5344CB8AC3E}">
        <p14:creationId xmlns:p14="http://schemas.microsoft.com/office/powerpoint/2010/main" val="935829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5516B6-9D96-2112-63B2-BE3DD8F3726E}"/>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EAB14A7C-08AB-D449-0D50-CD63DC55FFEE}"/>
              </a:ext>
            </a:extLst>
          </p:cNvPr>
          <p:cNvSpPr>
            <a:spLocks noGrp="1"/>
          </p:cNvSpPr>
          <p:nvPr>
            <p:ph type="title"/>
          </p:nvPr>
        </p:nvSpPr>
        <p:spPr/>
        <p:txBody>
          <a:bodyPr/>
          <a:lstStyle/>
          <a:p>
            <a:r>
              <a:rPr lang="en-US" altLang="zh-CN" dirty="0">
                <a:solidFill>
                  <a:schemeClr val="bg1"/>
                </a:solidFill>
              </a:rPr>
              <a:t>Star Graph </a:t>
            </a:r>
            <a:r>
              <a:rPr lang="en-US" altLang="zh-CN" dirty="0">
                <a:solidFill>
                  <a:srgbClr val="FFFF00"/>
                </a:solidFill>
              </a:rPr>
              <a:t>Navigation</a:t>
            </a:r>
            <a:endParaRPr lang="zh-CN" altLang="en-US" dirty="0">
              <a:solidFill>
                <a:srgbClr val="FFFF00"/>
              </a:solidFill>
            </a:endParaRPr>
          </a:p>
        </p:txBody>
      </p:sp>
      <p:pic>
        <p:nvPicPr>
          <p:cNvPr id="3074" name="Picture 2" descr="Graph Traversal techniques - Breadth First (BFS) vs Depth First (DFS)">
            <a:extLst>
              <a:ext uri="{FF2B5EF4-FFF2-40B4-BE49-F238E27FC236}">
                <a16:creationId xmlns:a16="http://schemas.microsoft.com/office/drawing/2014/main" id="{B19F16DE-7EC4-07A5-48B6-81D2AD6B5A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0091" b="6853"/>
          <a:stretch/>
        </p:blipFill>
        <p:spPr bwMode="auto">
          <a:xfrm>
            <a:off x="228600" y="2559050"/>
            <a:ext cx="6775450" cy="2784286"/>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486C0F5A-94D0-D7E2-56BC-4D2151EB1A62}"/>
              </a:ext>
            </a:extLst>
          </p:cNvPr>
          <p:cNvSpPr txBox="1"/>
          <p:nvPr/>
        </p:nvSpPr>
        <p:spPr>
          <a:xfrm>
            <a:off x="6883400" y="2388680"/>
            <a:ext cx="4718050" cy="1477328"/>
          </a:xfrm>
          <a:prstGeom prst="rect">
            <a:avLst/>
          </a:prstGeom>
          <a:noFill/>
        </p:spPr>
        <p:txBody>
          <a:bodyPr wrap="square">
            <a:spAutoFit/>
          </a:bodyPr>
          <a:lstStyle/>
          <a:p>
            <a:r>
              <a:rPr lang="en-US" altLang="zh-CN" b="0" i="0" dirty="0">
                <a:solidFill>
                  <a:srgbClr val="FFFF00"/>
                </a:solidFill>
                <a:effectLst/>
                <a:latin typeface="Söhne"/>
              </a:rPr>
              <a:t>DFS</a:t>
            </a:r>
            <a:r>
              <a:rPr lang="en-US" altLang="zh-CN" b="0" i="0" dirty="0">
                <a:solidFill>
                  <a:srgbClr val="ECECEC"/>
                </a:solidFill>
                <a:effectLst/>
                <a:latin typeface="Söhne"/>
              </a:rPr>
              <a:t> is a graph traversal method that explores as far as possible along each branch before backtracking. It uses a stack (either explicitly or via recursion) to keep track of the next vertex to visit.</a:t>
            </a:r>
            <a:endParaRPr lang="zh-CN" altLang="en-US" dirty="0"/>
          </a:p>
        </p:txBody>
      </p:sp>
      <p:sp>
        <p:nvSpPr>
          <p:cNvPr id="9" name="文本框 8">
            <a:extLst>
              <a:ext uri="{FF2B5EF4-FFF2-40B4-BE49-F238E27FC236}">
                <a16:creationId xmlns:a16="http://schemas.microsoft.com/office/drawing/2014/main" id="{D21705AC-7095-8949-2703-071D566C7463}"/>
              </a:ext>
            </a:extLst>
          </p:cNvPr>
          <p:cNvSpPr txBox="1"/>
          <p:nvPr/>
        </p:nvSpPr>
        <p:spPr>
          <a:xfrm>
            <a:off x="6883400" y="4002385"/>
            <a:ext cx="4019550" cy="1477328"/>
          </a:xfrm>
          <a:prstGeom prst="rect">
            <a:avLst/>
          </a:prstGeom>
          <a:noFill/>
        </p:spPr>
        <p:txBody>
          <a:bodyPr wrap="square">
            <a:spAutoFit/>
          </a:bodyPr>
          <a:lstStyle/>
          <a:p>
            <a:r>
              <a:rPr lang="en-US" altLang="zh-CN" b="0" i="0" dirty="0">
                <a:solidFill>
                  <a:srgbClr val="FFFF00"/>
                </a:solidFill>
                <a:effectLst/>
                <a:latin typeface="Söhne"/>
              </a:rPr>
              <a:t>BFS</a:t>
            </a:r>
            <a:r>
              <a:rPr lang="en-US" altLang="zh-CN" b="0" i="0" dirty="0">
                <a:solidFill>
                  <a:srgbClr val="ECECEC"/>
                </a:solidFill>
                <a:effectLst/>
                <a:latin typeface="Söhne"/>
              </a:rPr>
              <a:t> explores all neighbors at the current depth before moving on to nodes at the next depth level. It uses a queue to manage the set of next vertices to explore.</a:t>
            </a:r>
            <a:endParaRPr lang="zh-CN" altLang="en-US" dirty="0"/>
          </a:p>
        </p:txBody>
      </p:sp>
    </p:spTree>
    <p:extLst>
      <p:ext uri="{BB962C8B-B14F-4D97-AF65-F5344CB8AC3E}">
        <p14:creationId xmlns:p14="http://schemas.microsoft.com/office/powerpoint/2010/main" val="23546309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5BF0D6-7513-984C-663C-3D42D40BBA87}"/>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11B3BC2E-CB2C-473B-643F-C0F6CB414ABF}"/>
              </a:ext>
            </a:extLst>
          </p:cNvPr>
          <p:cNvSpPr>
            <a:spLocks noGrp="1"/>
          </p:cNvSpPr>
          <p:nvPr>
            <p:ph type="title"/>
          </p:nvPr>
        </p:nvSpPr>
        <p:spPr/>
        <p:txBody>
          <a:bodyPr/>
          <a:lstStyle/>
          <a:p>
            <a:r>
              <a:rPr lang="en-US" altLang="zh-CN" dirty="0">
                <a:solidFill>
                  <a:schemeClr val="bg1"/>
                </a:solidFill>
              </a:rPr>
              <a:t>Star Graph Navigation</a:t>
            </a:r>
            <a:endParaRPr lang="zh-CN" altLang="en-US" dirty="0">
              <a:solidFill>
                <a:schemeClr val="bg1"/>
              </a:solidFill>
            </a:endParaRPr>
          </a:p>
        </p:txBody>
      </p:sp>
      <p:sp>
        <p:nvSpPr>
          <p:cNvPr id="7" name="文本框 6">
            <a:extLst>
              <a:ext uri="{FF2B5EF4-FFF2-40B4-BE49-F238E27FC236}">
                <a16:creationId xmlns:a16="http://schemas.microsoft.com/office/drawing/2014/main" id="{41935464-E980-29E4-FAEB-759F4B581362}"/>
              </a:ext>
            </a:extLst>
          </p:cNvPr>
          <p:cNvSpPr txBox="1"/>
          <p:nvPr/>
        </p:nvSpPr>
        <p:spPr>
          <a:xfrm>
            <a:off x="6883400" y="2116951"/>
            <a:ext cx="4718050" cy="1477328"/>
          </a:xfrm>
          <a:prstGeom prst="rect">
            <a:avLst/>
          </a:prstGeom>
          <a:noFill/>
        </p:spPr>
        <p:txBody>
          <a:bodyPr wrap="square">
            <a:spAutoFit/>
          </a:bodyPr>
          <a:lstStyle/>
          <a:p>
            <a:r>
              <a:rPr lang="en-US" altLang="zh-CN" b="0" i="0" dirty="0">
                <a:solidFill>
                  <a:srgbClr val="FFFF00"/>
                </a:solidFill>
                <a:effectLst/>
                <a:latin typeface="Söhne"/>
              </a:rPr>
              <a:t>A* </a:t>
            </a:r>
            <a:r>
              <a:rPr lang="en-US" altLang="zh-CN" b="0" i="0" dirty="0">
                <a:solidFill>
                  <a:srgbClr val="ECECEC"/>
                </a:solidFill>
                <a:effectLst/>
                <a:latin typeface="Söhne"/>
              </a:rPr>
              <a:t>combines the best features of Dijkstra’s algorithm and a heuristic-based search to efficiently find the shortest path to a goal by estimating the costs from the current node to the end using a heuristic.</a:t>
            </a:r>
            <a:endParaRPr lang="zh-CN" altLang="en-US" dirty="0"/>
          </a:p>
        </p:txBody>
      </p:sp>
      <p:sp>
        <p:nvSpPr>
          <p:cNvPr id="9" name="文本框 8">
            <a:extLst>
              <a:ext uri="{FF2B5EF4-FFF2-40B4-BE49-F238E27FC236}">
                <a16:creationId xmlns:a16="http://schemas.microsoft.com/office/drawing/2014/main" id="{9441900D-8E2B-664D-90C1-F08C7E691F44}"/>
              </a:ext>
            </a:extLst>
          </p:cNvPr>
          <p:cNvSpPr txBox="1"/>
          <p:nvPr/>
        </p:nvSpPr>
        <p:spPr>
          <a:xfrm>
            <a:off x="6883400" y="4002385"/>
            <a:ext cx="4470400" cy="1200329"/>
          </a:xfrm>
          <a:prstGeom prst="rect">
            <a:avLst/>
          </a:prstGeom>
          <a:noFill/>
        </p:spPr>
        <p:txBody>
          <a:bodyPr wrap="square">
            <a:spAutoFit/>
          </a:bodyPr>
          <a:lstStyle/>
          <a:p>
            <a:r>
              <a:rPr lang="en-US" altLang="zh-CN" b="0" i="0" dirty="0">
                <a:solidFill>
                  <a:srgbClr val="FFFF00"/>
                </a:solidFill>
                <a:effectLst/>
                <a:latin typeface="Söhne"/>
              </a:rPr>
              <a:t>Dijkstra’s</a:t>
            </a:r>
            <a:r>
              <a:rPr lang="en-US" altLang="zh-CN" b="0" i="0" dirty="0">
                <a:solidFill>
                  <a:srgbClr val="ECECEC"/>
                </a:solidFill>
                <a:effectLst/>
                <a:latin typeface="Söhne"/>
              </a:rPr>
              <a:t> algorithm methodically calculates the shortest path from a starting node to all other nodes in a graph using a priority queue to explore the least costly paths first.</a:t>
            </a:r>
            <a:endParaRPr lang="zh-CN" altLang="en-US" dirty="0"/>
          </a:p>
        </p:txBody>
      </p:sp>
      <p:pic>
        <p:nvPicPr>
          <p:cNvPr id="4098" name="Picture 2" descr="Compare A* with Dijkstra algorithm">
            <a:extLst>
              <a:ext uri="{FF2B5EF4-FFF2-40B4-BE49-F238E27FC236}">
                <a16:creationId xmlns:a16="http://schemas.microsoft.com/office/drawing/2014/main" id="{DB1582FB-D7FB-B267-B830-9422D84DF4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2281714"/>
            <a:ext cx="6085417" cy="292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055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914CDE-BDF4-55EA-2CB9-89CD136582A2}"/>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87308D2-4F2A-8E03-7560-1CEA9E3A238F}"/>
              </a:ext>
            </a:extLst>
          </p:cNvPr>
          <p:cNvSpPr>
            <a:spLocks noGrp="1"/>
          </p:cNvSpPr>
          <p:nvPr>
            <p:ph type="title"/>
          </p:nvPr>
        </p:nvSpPr>
        <p:spPr/>
        <p:txBody>
          <a:bodyPr/>
          <a:lstStyle/>
          <a:p>
            <a:r>
              <a:rPr lang="en-US" altLang="zh-CN" dirty="0">
                <a:solidFill>
                  <a:schemeClr val="bg1"/>
                </a:solidFill>
              </a:rPr>
              <a:t>Star Graph Navigation</a:t>
            </a:r>
            <a:endParaRPr lang="zh-CN" altLang="en-US" dirty="0">
              <a:solidFill>
                <a:schemeClr val="bg1"/>
              </a:solidFill>
            </a:endParaRPr>
          </a:p>
        </p:txBody>
      </p:sp>
      <p:sp>
        <p:nvSpPr>
          <p:cNvPr id="5" name="文本框 4">
            <a:extLst>
              <a:ext uri="{FF2B5EF4-FFF2-40B4-BE49-F238E27FC236}">
                <a16:creationId xmlns:a16="http://schemas.microsoft.com/office/drawing/2014/main" id="{9A08E46A-0CF8-531C-23BC-E2679883CD19}"/>
              </a:ext>
            </a:extLst>
          </p:cNvPr>
          <p:cNvSpPr txBox="1"/>
          <p:nvPr/>
        </p:nvSpPr>
        <p:spPr>
          <a:xfrm>
            <a:off x="6312540" y="2444339"/>
            <a:ext cx="4901560" cy="2862322"/>
          </a:xfrm>
          <a:prstGeom prst="rect">
            <a:avLst/>
          </a:prstGeom>
          <a:noFill/>
        </p:spPr>
        <p:txBody>
          <a:bodyPr wrap="square">
            <a:spAutoFit/>
          </a:bodyPr>
          <a:lstStyle/>
          <a:p>
            <a:pPr algn="l"/>
            <a:r>
              <a:rPr lang="en-US" altLang="zh-CN" b="0" i="0" dirty="0">
                <a:solidFill>
                  <a:srgbClr val="ECECEC"/>
                </a:solidFill>
                <a:effectLst/>
                <a:latin typeface="Söhne"/>
              </a:rPr>
              <a:t>These are the </a:t>
            </a:r>
            <a:r>
              <a:rPr lang="en-US" altLang="zh-CN" b="0" i="0" dirty="0">
                <a:solidFill>
                  <a:srgbClr val="FFFF00"/>
                </a:solidFill>
                <a:effectLst/>
                <a:latin typeface="Söhne"/>
              </a:rPr>
              <a:t>algorithms</a:t>
            </a:r>
            <a:r>
              <a:rPr lang="en-US" altLang="zh-CN" b="0" i="0" dirty="0">
                <a:solidFill>
                  <a:srgbClr val="ECECEC"/>
                </a:solidFill>
                <a:effectLst/>
                <a:latin typeface="Söhne"/>
              </a:rPr>
              <a:t> we have implemented:</a:t>
            </a:r>
          </a:p>
          <a:p>
            <a:pPr marL="342900" indent="-342900" algn="l">
              <a:buFont typeface="+mj-lt"/>
              <a:buAutoNum type="arabicPeriod"/>
            </a:pPr>
            <a:r>
              <a:rPr lang="en-US" altLang="zh-CN" b="0" i="0" dirty="0">
                <a:solidFill>
                  <a:srgbClr val="ECECEC"/>
                </a:solidFill>
                <a:effectLst/>
                <a:latin typeface="Söhne"/>
              </a:rPr>
              <a:t>Depth-First Search</a:t>
            </a:r>
          </a:p>
          <a:p>
            <a:pPr marL="342900" indent="-342900" algn="l">
              <a:buFont typeface="+mj-lt"/>
              <a:buAutoNum type="arabicPeriod"/>
            </a:pPr>
            <a:r>
              <a:rPr lang="en-US" altLang="zh-CN" dirty="0">
                <a:solidFill>
                  <a:srgbClr val="ECECEC"/>
                </a:solidFill>
                <a:latin typeface="Söhne"/>
              </a:rPr>
              <a:t>Breadth-First Search</a:t>
            </a:r>
          </a:p>
          <a:p>
            <a:pPr marL="342900" indent="-342900" algn="l">
              <a:buFont typeface="+mj-lt"/>
              <a:buAutoNum type="arabicPeriod"/>
            </a:pPr>
            <a:r>
              <a:rPr lang="en-US" altLang="zh-CN" b="0" i="0" dirty="0">
                <a:solidFill>
                  <a:srgbClr val="ECECEC"/>
                </a:solidFill>
                <a:effectLst/>
                <a:latin typeface="Söhne"/>
              </a:rPr>
              <a:t>A* Search</a:t>
            </a:r>
          </a:p>
          <a:p>
            <a:pPr marL="342900" indent="-342900" algn="l">
              <a:buFont typeface="+mj-lt"/>
              <a:buAutoNum type="arabicPeriod"/>
            </a:pPr>
            <a:r>
              <a:rPr lang="en-US" altLang="zh-CN" dirty="0">
                <a:solidFill>
                  <a:srgbClr val="ECECEC"/>
                </a:solidFill>
                <a:latin typeface="Söhne"/>
              </a:rPr>
              <a:t>Dijkstra’s Algorithm</a:t>
            </a:r>
          </a:p>
          <a:p>
            <a:pPr marL="342900" indent="-342900" algn="l">
              <a:buFont typeface="+mj-lt"/>
              <a:buAutoNum type="arabicPeriod"/>
            </a:pPr>
            <a:endParaRPr lang="en-US" altLang="zh-CN" b="0" i="0" dirty="0">
              <a:solidFill>
                <a:srgbClr val="ECECEC"/>
              </a:solidFill>
              <a:effectLst/>
              <a:latin typeface="Söhne"/>
            </a:endParaRPr>
          </a:p>
          <a:p>
            <a:pPr algn="l"/>
            <a:r>
              <a:rPr lang="en-US" altLang="zh-CN" dirty="0">
                <a:solidFill>
                  <a:srgbClr val="FFFF00"/>
                </a:solidFill>
                <a:latin typeface="Söhne"/>
              </a:rPr>
              <a:t>Modification</a:t>
            </a:r>
            <a:r>
              <a:rPr lang="en-US" altLang="zh-CN" dirty="0">
                <a:solidFill>
                  <a:srgbClr val="ECECEC"/>
                </a:solidFill>
                <a:latin typeface="Söhne"/>
              </a:rPr>
              <a:t>:</a:t>
            </a:r>
          </a:p>
          <a:p>
            <a:pPr marL="342900" indent="-342900" algn="l">
              <a:buAutoNum type="arabicPeriod"/>
            </a:pPr>
            <a:r>
              <a:rPr lang="en-US" altLang="zh-CN" b="0" i="0" dirty="0">
                <a:solidFill>
                  <a:srgbClr val="ECECEC"/>
                </a:solidFill>
                <a:effectLst/>
                <a:latin typeface="Söhne"/>
              </a:rPr>
              <a:t>Unified Graph </a:t>
            </a:r>
            <a:r>
              <a:rPr lang="en-US" altLang="zh-CN" b="0" i="0" dirty="0" err="1">
                <a:solidFill>
                  <a:srgbClr val="ECECEC"/>
                </a:solidFill>
                <a:effectLst/>
                <a:latin typeface="Söhne"/>
              </a:rPr>
              <a:t>Struture</a:t>
            </a:r>
            <a:endParaRPr lang="en-US" altLang="zh-CN" b="0" i="0" dirty="0">
              <a:solidFill>
                <a:srgbClr val="ECECEC"/>
              </a:solidFill>
              <a:effectLst/>
              <a:latin typeface="Söhne"/>
            </a:endParaRPr>
          </a:p>
          <a:p>
            <a:pPr marL="342900" indent="-342900" algn="l">
              <a:buAutoNum type="arabicPeriod"/>
            </a:pPr>
            <a:r>
              <a:rPr lang="en-US" altLang="zh-CN" dirty="0">
                <a:solidFill>
                  <a:srgbClr val="ECECEC"/>
                </a:solidFill>
                <a:latin typeface="Söhne"/>
              </a:rPr>
              <a:t>Reconstruct Path</a:t>
            </a:r>
          </a:p>
          <a:p>
            <a:pPr marL="342900" indent="-342900" algn="l">
              <a:buAutoNum type="arabicPeriod"/>
            </a:pPr>
            <a:r>
              <a:rPr lang="en-US" altLang="zh-CN" b="0" i="0" dirty="0">
                <a:solidFill>
                  <a:srgbClr val="ECECEC"/>
                </a:solidFill>
                <a:effectLst/>
                <a:latin typeface="Söhne"/>
              </a:rPr>
              <a:t>Visualization and Debugging</a:t>
            </a:r>
          </a:p>
        </p:txBody>
      </p:sp>
      <p:pic>
        <p:nvPicPr>
          <p:cNvPr id="3" name="图片 2">
            <a:extLst>
              <a:ext uri="{FF2B5EF4-FFF2-40B4-BE49-F238E27FC236}">
                <a16:creationId xmlns:a16="http://schemas.microsoft.com/office/drawing/2014/main" id="{33F82B9A-5A1B-9508-030F-129127CD0C6D}"/>
              </a:ext>
            </a:extLst>
          </p:cNvPr>
          <p:cNvPicPr>
            <a:picLocks noChangeAspect="1"/>
          </p:cNvPicPr>
          <p:nvPr/>
        </p:nvPicPr>
        <p:blipFill>
          <a:blip r:embed="rId3"/>
          <a:stretch>
            <a:fillRect/>
          </a:stretch>
        </p:blipFill>
        <p:spPr>
          <a:xfrm>
            <a:off x="680359" y="2764241"/>
            <a:ext cx="5280602" cy="2031325"/>
          </a:xfrm>
          <a:prstGeom prst="rect">
            <a:avLst/>
          </a:prstGeom>
        </p:spPr>
      </p:pic>
    </p:spTree>
    <p:extLst>
      <p:ext uri="{BB962C8B-B14F-4D97-AF65-F5344CB8AC3E}">
        <p14:creationId xmlns:p14="http://schemas.microsoft.com/office/powerpoint/2010/main" val="278059155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1333</TotalTime>
  <Words>943</Words>
  <Application>Microsoft Office PowerPoint</Application>
  <PresentationFormat>宽屏</PresentationFormat>
  <Paragraphs>84</Paragraphs>
  <Slides>11</Slides>
  <Notes>7</Notes>
  <HiddenSlides>1</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11</vt:i4>
      </vt:variant>
    </vt:vector>
  </HeadingPairs>
  <TitlesOfParts>
    <vt:vector size="18" baseType="lpstr">
      <vt:lpstr>Söhne</vt:lpstr>
      <vt:lpstr>ui-sans-serif</vt:lpstr>
      <vt:lpstr>等线</vt:lpstr>
      <vt:lpstr>等线 Light</vt:lpstr>
      <vt:lpstr>Arial</vt:lpstr>
      <vt:lpstr>Cascadia Code</vt:lpstr>
      <vt:lpstr>Office 主题​​</vt:lpstr>
      <vt:lpstr>PowerPoint 演示文稿</vt:lpstr>
      <vt:lpstr>Introduction</vt:lpstr>
      <vt:lpstr>Pin a star in the sky</vt:lpstr>
      <vt:lpstr>Star Luminosity and Color</vt:lpstr>
      <vt:lpstr>Gaia database and Astropy</vt:lpstr>
      <vt:lpstr>Star Graph Builder</vt:lpstr>
      <vt:lpstr>Star Graph Navigation</vt:lpstr>
      <vt:lpstr>Star Graph Navigation</vt:lpstr>
      <vt:lpstr>Star Graph Navigation</vt:lpstr>
      <vt:lpstr>Star Traversal</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鹏城 丁</dc:creator>
  <cp:lastModifiedBy>鹏城 丁</cp:lastModifiedBy>
  <cp:revision>42</cp:revision>
  <dcterms:created xsi:type="dcterms:W3CDTF">2024-04-15T18:47:18Z</dcterms:created>
  <dcterms:modified xsi:type="dcterms:W3CDTF">2024-04-17T06:03:39Z</dcterms:modified>
</cp:coreProperties>
</file>

<file path=docProps/thumbnail.jpeg>
</file>